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6" r:id="rId2"/>
    <p:sldId id="312" r:id="rId3"/>
    <p:sldId id="313" r:id="rId4"/>
    <p:sldId id="307" r:id="rId5"/>
    <p:sldId id="303" r:id="rId6"/>
    <p:sldId id="308" r:id="rId7"/>
    <p:sldId id="309" r:id="rId8"/>
    <p:sldId id="310" r:id="rId9"/>
    <p:sldId id="311" r:id="rId10"/>
    <p:sldId id="262" r:id="rId11"/>
    <p:sldId id="315" r:id="rId12"/>
    <p:sldId id="316" r:id="rId13"/>
    <p:sldId id="318" r:id="rId14"/>
    <p:sldId id="296" r:id="rId15"/>
    <p:sldId id="319" r:id="rId16"/>
    <p:sldId id="320" r:id="rId17"/>
    <p:sldId id="268" r:id="rId18"/>
  </p:sldIdLst>
  <p:sldSz cx="9144000" cy="6858000" type="screen4x3"/>
  <p:notesSz cx="7010400" cy="9296400"/>
  <p:embeddedFontLst>
    <p:embeddedFont>
      <p:font typeface="Optima"/>
      <p:regular r:id="rId21"/>
      <p:bold r:id="rId22"/>
      <p:italic r:id="rId23"/>
    </p:embeddedFont>
    <p:embeddedFont>
      <p:font typeface="ＭＳ Ｐゴシック" charset="-128"/>
      <p:regular r:id="rId2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CC66"/>
    <a:srgbClr val="CCE9AD"/>
    <a:srgbClr val="66CCFF"/>
    <a:srgbClr val="339966"/>
    <a:srgbClr val="009999"/>
    <a:srgbClr val="CCECFF"/>
    <a:srgbClr val="F8F2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99757" autoAdjust="0"/>
  </p:normalViewPr>
  <p:slideViewPr>
    <p:cSldViewPr>
      <p:cViewPr varScale="1">
        <p:scale>
          <a:sx n="113" d="100"/>
          <a:sy n="113" d="100"/>
        </p:scale>
        <p:origin x="-8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4" y="96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794" y="-96"/>
      </p:cViewPr>
      <p:guideLst>
        <p:guide orient="horz" pos="2929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5" tIns="46583" rIns="93165" bIns="46583" numCol="1" anchor="t" anchorCtr="0" compatLnSpc="1">
            <a:prstTxWarp prst="textNoShape">
              <a:avLst/>
            </a:prstTxWarp>
          </a:bodyPr>
          <a:lstStyle>
            <a:lvl1pPr defTabSz="931741" eaLnBrk="0" hangingPunct="0">
              <a:defRPr sz="1200" b="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5" tIns="46583" rIns="93165" bIns="46583" numCol="1" anchor="t" anchorCtr="0" compatLnSpc="1">
            <a:prstTxWarp prst="textNoShape">
              <a:avLst/>
            </a:prstTxWarp>
          </a:bodyPr>
          <a:lstStyle>
            <a:lvl1pPr algn="r" defTabSz="931741" eaLnBrk="0" hangingPunct="0">
              <a:defRPr sz="1200" b="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5" tIns="46583" rIns="93165" bIns="46583" numCol="1" anchor="b" anchorCtr="0" compatLnSpc="1">
            <a:prstTxWarp prst="textNoShape">
              <a:avLst/>
            </a:prstTxWarp>
          </a:bodyPr>
          <a:lstStyle>
            <a:lvl1pPr defTabSz="931741" eaLnBrk="0" hangingPunct="0">
              <a:defRPr sz="1200" b="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5" tIns="46583" rIns="93165" bIns="46583" numCol="1" anchor="b" anchorCtr="0" compatLnSpc="1">
            <a:prstTxWarp prst="textNoShape">
              <a:avLst/>
            </a:prstTxWarp>
          </a:bodyPr>
          <a:lstStyle>
            <a:lvl1pPr algn="r" defTabSz="931741" eaLnBrk="0" hangingPunct="0">
              <a:defRPr sz="1200" b="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99622350-D347-432C-AAAE-37E36771E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5" tIns="46583" rIns="93165" bIns="46583" numCol="1" anchor="t" anchorCtr="0" compatLnSpc="1">
            <a:prstTxWarp prst="textNoShape">
              <a:avLst/>
            </a:prstTxWarp>
          </a:bodyPr>
          <a:lstStyle>
            <a:lvl1pPr defTabSz="931741" eaLnBrk="0" hangingPunct="0">
              <a:defRPr sz="12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5" tIns="46583" rIns="93165" bIns="46583" numCol="1" anchor="t" anchorCtr="0" compatLnSpc="1">
            <a:prstTxWarp prst="textNoShape">
              <a:avLst/>
            </a:prstTxWarp>
          </a:bodyPr>
          <a:lstStyle>
            <a:lvl1pPr algn="r" defTabSz="931741" eaLnBrk="0" hangingPunct="0">
              <a:defRPr sz="12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5" tIns="46583" rIns="93165" bIns="46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5" tIns="46583" rIns="93165" bIns="46583" numCol="1" anchor="b" anchorCtr="0" compatLnSpc="1">
            <a:prstTxWarp prst="textNoShape">
              <a:avLst/>
            </a:prstTxWarp>
          </a:bodyPr>
          <a:lstStyle>
            <a:lvl1pPr defTabSz="931741" eaLnBrk="0" hangingPunct="0">
              <a:defRPr sz="12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65" tIns="46583" rIns="93165" bIns="46583" numCol="1" anchor="b" anchorCtr="0" compatLnSpc="1">
            <a:prstTxWarp prst="textNoShape">
              <a:avLst/>
            </a:prstTxWarp>
          </a:bodyPr>
          <a:lstStyle>
            <a:lvl1pPr algn="r" defTabSz="931741" eaLnBrk="0" hangingPunct="0">
              <a:defRPr sz="12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8E9F8A32-397D-4FFB-9CD0-2E752EE47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89CA9FEB-D0A7-47C3-943A-52CCEA6EEC84}" type="slidenum">
              <a:rPr lang="en-US" smtClean="0">
                <a:ea typeface="ＭＳ Ｐゴシック" charset="-128"/>
              </a:rPr>
              <a:pPr defTabSz="928688"/>
              <a:t>1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61B6692E-60E6-47D9-B42A-617B2440BAE9}" type="slidenum">
              <a:rPr lang="en-US" smtClean="0">
                <a:ea typeface="ＭＳ Ｐゴシック" charset="-128"/>
              </a:rPr>
              <a:pPr defTabSz="930275"/>
              <a:t>10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4B670C94-3E52-40F6-9130-2E5F45BFFE62}" type="slidenum">
              <a:rPr lang="en-US" smtClean="0">
                <a:ea typeface="ＭＳ Ｐゴシック" charset="-128"/>
              </a:rPr>
              <a:pPr defTabSz="930275"/>
              <a:t>11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3AAD992E-2286-486D-9916-4F64EA6987CA}" type="slidenum">
              <a:rPr lang="en-US" smtClean="0">
                <a:ea typeface="ＭＳ Ｐゴシック" charset="-128"/>
              </a:rPr>
              <a:pPr defTabSz="930275"/>
              <a:t>12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3AAD992E-2286-486D-9916-4F64EA6987CA}" type="slidenum">
              <a:rPr lang="en-US" smtClean="0">
                <a:ea typeface="ＭＳ Ｐゴシック" charset="-128"/>
              </a:rPr>
              <a:pPr defTabSz="930275"/>
              <a:t>13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77607829-E57D-4FD6-BC52-6864FFD9A3D4}" type="slidenum">
              <a:rPr lang="en-US" smtClean="0">
                <a:ea typeface="ＭＳ Ｐゴシック" charset="-128"/>
              </a:rPr>
              <a:pPr defTabSz="930275"/>
              <a:t>14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58A0D859-6DCA-4ADF-91A3-1C5EE143D698}" type="slidenum">
              <a:rPr lang="en-US" smtClean="0">
                <a:ea typeface="ＭＳ Ｐゴシック" charset="-128"/>
              </a:rPr>
              <a:pPr defTabSz="930275"/>
              <a:t>15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F1AAD76D-776D-4B09-8CBA-2E729AE3FFC5}" type="slidenum">
              <a:rPr lang="en-US" smtClean="0">
                <a:ea typeface="ＭＳ Ｐゴシック" charset="-128"/>
              </a:rPr>
              <a:pPr defTabSz="930275"/>
              <a:t>16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E61C69B3-7138-4F32-A741-8A23D92AD0B6}" type="slidenum">
              <a:rPr lang="en-US" smtClean="0">
                <a:ea typeface="ＭＳ Ｐゴシック" charset="-128"/>
              </a:rPr>
              <a:pPr defTabSz="928688"/>
              <a:t>17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65CD3483-A089-4F22-A7FF-60F125FFBE00}" type="slidenum">
              <a:rPr lang="en-US" smtClean="0">
                <a:ea typeface="ＭＳ Ｐゴシック" charset="-128"/>
              </a:rPr>
              <a:pPr defTabSz="930275"/>
              <a:t>2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414F1AD8-4C09-41D4-BB40-A9CFFA9EED02}" type="slidenum">
              <a:rPr lang="en-US" smtClean="0">
                <a:ea typeface="ＭＳ Ｐゴシック" charset="-128"/>
              </a:rPr>
              <a:pPr defTabSz="930275"/>
              <a:t>3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23B3613E-A74A-4F21-9E9E-37740E561F9C}" type="slidenum">
              <a:rPr lang="en-US" smtClean="0">
                <a:ea typeface="ＭＳ Ｐゴシック" charset="-128"/>
              </a:rPr>
              <a:pPr defTabSz="928688"/>
              <a:t>5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81588864-F996-43A6-A382-713A79472D12}" type="slidenum">
              <a:rPr lang="en-US" smtClean="0">
                <a:ea typeface="ＭＳ Ｐゴシック" charset="-128"/>
              </a:rPr>
              <a:pPr defTabSz="928688"/>
              <a:t>6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F2DCD436-74F6-43A6-AFB4-23C90D4A78FB}" type="slidenum">
              <a:rPr lang="en-US" smtClean="0">
                <a:ea typeface="ＭＳ Ｐゴシック" charset="-128"/>
              </a:rPr>
              <a:pPr defTabSz="928688"/>
              <a:t>7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120F6A77-2A94-430E-94C2-4D28CAD21306}" type="slidenum">
              <a:rPr lang="en-US" smtClean="0">
                <a:ea typeface="ＭＳ Ｐゴシック" charset="-128"/>
              </a:rPr>
              <a:pPr defTabSz="928688"/>
              <a:t>8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688"/>
            <a:fld id="{959EB685-193B-40F9-9583-9614EECF6E17}" type="slidenum">
              <a:rPr lang="en-US" smtClean="0">
                <a:ea typeface="ＭＳ Ｐゴシック" charset="-128"/>
              </a:rPr>
              <a:pPr defTabSz="928688"/>
              <a:t>9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9BB029D3-555E-4BAA-9AC6-635F67B94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2B0DEBF2-D33E-4E79-B9BD-D2C3BD952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608F790F-E922-4532-950D-3DEFEC5F0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955A8BDC-FD8F-4110-9D23-CF00313C9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D09091B7-7C68-42D8-82B9-F8D8578FE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60960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 sz="1200" b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ea typeface="ＭＳ Ｐゴシック" pitchFamily="16" charset="-128"/>
              </a:rPr>
              <a:t>Mathematical Association of America</a:t>
            </a:r>
            <a:endParaRPr lang="en-US" dirty="0">
              <a:ea typeface="ＭＳ Ｐゴシック" pitchFamily="1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9FC0F3E2-90CE-4F98-8101-149C79A29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4C752D03-8137-41FB-9D79-E200A9A19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E709A83A-2634-4345-92D5-A6A9B76AE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6D5744D9-9EC6-4F61-B980-D2678CC22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CFB8C463-9726-428F-A232-DF29EEE53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E397E49F-0367-499D-A67E-95E2739DD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r>
              <a:rPr lang="en-US"/>
              <a:t>February 2008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4008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B81FC36C-6748-4435-A090-C72E454C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.org/aboutmaa/s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.org/treasure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maaorg/4278029896/in/set-72157623093808357/" TargetMode="External"/><Relationship Id="rId3" Type="http://schemas.openxmlformats.org/officeDocument/2006/relationships/hyperlink" Target="http://www.jointmathematicsmeetings.org/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www.maa.org/mathfest/" TargetMode="External"/><Relationship Id="rId4" Type="http://schemas.openxmlformats.org/officeDocument/2006/relationships/hyperlink" Target="http://www.flickr.com/photos/maaorg/sets/" TargetMode="External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aware.org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ointmathematicsmeetings.org/" TargetMode="External"/><Relationship Id="rId5" Type="http://schemas.openxmlformats.org/officeDocument/2006/relationships/hyperlink" Target="http://www.maa.org/mathfest/" TargetMode="External"/><Relationship Id="rId4" Type="http://schemas.openxmlformats.org/officeDocument/2006/relationships/hyperlink" Target="http://www.maa.org/pre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.org/pre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a.org/aboutmaa/s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.org/sciencepolic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a.org/aboutmaa/s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.org/aboutmaa/s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latin typeface="Optima" pitchFamily="2" charset="0"/>
              </a:rPr>
              <a:t/>
            </a:r>
            <a:br>
              <a:rPr lang="en-US" sz="2800" b="1" dirty="0" smtClean="0">
                <a:latin typeface="Optima" pitchFamily="2" charset="0"/>
              </a:rPr>
            </a:br>
            <a:r>
              <a:rPr lang="en-US" sz="2800" b="1" dirty="0" smtClean="0">
                <a:latin typeface="Optima" pitchFamily="2" charset="0"/>
              </a:rPr>
              <a:t/>
            </a:r>
            <a:br>
              <a:rPr lang="en-US" sz="2800" b="1" dirty="0" smtClean="0">
                <a:latin typeface="Optima" pitchFamily="2" charset="0"/>
              </a:rPr>
            </a:br>
            <a:r>
              <a:rPr lang="en-US" sz="2800" b="1" dirty="0" smtClean="0">
                <a:latin typeface="Optima" pitchFamily="2" charset="0"/>
              </a:rPr>
              <a:t/>
            </a:r>
            <a:br>
              <a:rPr lang="en-US" sz="2800" b="1" dirty="0" smtClean="0">
                <a:latin typeface="Optima" pitchFamily="2" charset="0"/>
              </a:rPr>
            </a:br>
            <a:r>
              <a:rPr lang="en-US" sz="2800" b="1" dirty="0" smtClean="0">
                <a:latin typeface="Optima" pitchFamily="2" charset="0"/>
              </a:rPr>
              <a:t/>
            </a:r>
            <a:br>
              <a:rPr lang="en-US" sz="2800" b="1" dirty="0" smtClean="0">
                <a:latin typeface="Optima" pitchFamily="2" charset="0"/>
              </a:rPr>
            </a:br>
            <a:r>
              <a:rPr lang="en-US" sz="2800" b="1" dirty="0" smtClean="0">
                <a:latin typeface="Optima" pitchFamily="2" charset="0"/>
              </a:rPr>
              <a:t/>
            </a:r>
            <a:br>
              <a:rPr lang="en-US" sz="2800" b="1" dirty="0" smtClean="0">
                <a:latin typeface="Optima" pitchFamily="2" charset="0"/>
              </a:rPr>
            </a:br>
            <a:r>
              <a:rPr lang="en-US" sz="2800" b="1" dirty="0" smtClean="0">
                <a:latin typeface="Optima" pitchFamily="2" charset="0"/>
              </a:rPr>
              <a:t/>
            </a:r>
            <a:br>
              <a:rPr lang="en-US" sz="2800" b="1" dirty="0" smtClean="0">
                <a:latin typeface="Optima" pitchFamily="2" charset="0"/>
              </a:rPr>
            </a:br>
            <a:r>
              <a:rPr lang="en-US" sz="2800" b="1" dirty="0" smtClean="0">
                <a:latin typeface="Optima" pitchFamily="2" charset="0"/>
              </a:rPr>
              <a:t>Mathematical Association of America</a:t>
            </a:r>
            <a:br>
              <a:rPr lang="en-US" sz="2800" b="1" dirty="0" smtClean="0">
                <a:latin typeface="Optima" pitchFamily="2" charset="0"/>
              </a:rPr>
            </a:br>
            <a:r>
              <a:rPr lang="en-US" b="1" dirty="0" smtClean="0">
                <a:latin typeface="Optima" pitchFamily="2" charset="0"/>
              </a:rPr>
              <a:t/>
            </a:r>
            <a:br>
              <a:rPr lang="en-US" b="1" dirty="0" smtClean="0">
                <a:latin typeface="Optima" pitchFamily="2" charset="0"/>
              </a:rPr>
            </a:b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Optima" pitchFamily="2" charset="0"/>
              </a:rPr>
              <a:t>Highlights 2010 and Preview 2011</a:t>
            </a:r>
            <a:r>
              <a:rPr lang="en-US" b="1" dirty="0" smtClean="0">
                <a:latin typeface="Optima" pitchFamily="2" charset="0"/>
              </a:rPr>
              <a:t/>
            </a:r>
            <a:br>
              <a:rPr lang="en-US" b="1" dirty="0" smtClean="0">
                <a:latin typeface="Optima" pitchFamily="2" charset="0"/>
              </a:rPr>
            </a:br>
            <a:r>
              <a:rPr lang="en-US" b="1" dirty="0" smtClean="0">
                <a:latin typeface="Optima" pitchFamily="2" charset="0"/>
              </a:rPr>
              <a:t/>
            </a:r>
            <a:br>
              <a:rPr lang="en-US" b="1" dirty="0" smtClean="0">
                <a:latin typeface="Optima" pitchFamily="2" charset="0"/>
              </a:rPr>
            </a:br>
            <a:r>
              <a:rPr lang="en-US" sz="3200" b="1" dirty="0" smtClean="0">
                <a:latin typeface="Optima" pitchFamily="2" charset="0"/>
              </a:rPr>
              <a:t>Presentation for Section Governors</a:t>
            </a:r>
            <a:br>
              <a:rPr lang="en-US" sz="3200" b="1" dirty="0" smtClean="0">
                <a:latin typeface="Optima" pitchFamily="2" charset="0"/>
              </a:rPr>
            </a:br>
            <a:r>
              <a:rPr lang="en-US" sz="2400" b="1" dirty="0" smtClean="0">
                <a:latin typeface="Optima" pitchFamily="2" charset="0"/>
              </a:rPr>
              <a:t/>
            </a:r>
            <a:br>
              <a:rPr lang="en-US" sz="2400" b="1" dirty="0" smtClean="0">
                <a:latin typeface="Optima" pitchFamily="2" charset="0"/>
              </a:rPr>
            </a:br>
            <a:r>
              <a:rPr lang="en-US" sz="2800" i="1" kern="1200" dirty="0" smtClean="0">
                <a:solidFill>
                  <a:schemeClr val="accent6">
                    <a:lumMod val="50000"/>
                  </a:schemeClr>
                </a:solidFill>
                <a:latin typeface="Optima" pitchFamily="2" charset="0"/>
                <a:ea typeface="+mn-ea"/>
              </a:rPr>
              <a:t>Winter / Spring 2011</a:t>
            </a:r>
          </a:p>
        </p:txBody>
      </p:sp>
      <p:pic>
        <p:nvPicPr>
          <p:cNvPr id="15363" name="Picture 9" descr="MAA-logo_blue_light_b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533400"/>
            <a:ext cx="15240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Optima" pitchFamily="2" charset="0"/>
              </a:rPr>
              <a:t>Strategic Planning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4572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kern="1200" dirty="0" smtClean="0">
                <a:latin typeface="Optima" pitchFamily="2" charset="0"/>
              </a:rPr>
              <a:t>Cycle III completed:  Sections, STEM Issues, and Publications.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kern="1200" dirty="0" smtClean="0">
              <a:latin typeface="Optima" pitchFamily="2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kern="1200" dirty="0" smtClean="0">
                <a:latin typeface="Optima" pitchFamily="2" charset="0"/>
              </a:rPr>
              <a:t>Cycle IV in progress:  SIGMAA’s and Books.</a:t>
            </a:r>
          </a:p>
          <a:p>
            <a:pPr marL="342900" lvl="1" indent="-342900">
              <a:buFont typeface="Arial" pitchFamily="34" charset="0"/>
              <a:buChar char="•"/>
              <a:defRPr/>
            </a:pPr>
            <a:endParaRPr lang="en-US" sz="2000" kern="1200" dirty="0" smtClean="0">
              <a:latin typeface="Optima" pitchFamily="2" charset="0"/>
              <a:cs typeface="+mn-cs"/>
            </a:endParaRPr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000" kern="1200" dirty="0" smtClean="0">
                <a:latin typeface="Optima" pitchFamily="2" charset="0"/>
                <a:cs typeface="+mn-cs"/>
              </a:rPr>
              <a:t>Following Cycle IV: Examination of overall mission and vision of the MAA; allow for integration of reports and reflection. </a:t>
            </a:r>
          </a:p>
          <a:p>
            <a:pPr marL="342900" lvl="1" indent="-342900">
              <a:buFont typeface="Arial" pitchFamily="34" charset="0"/>
              <a:buChar char="•"/>
              <a:defRPr/>
            </a:pPr>
            <a:endParaRPr lang="en-US" sz="2000" kern="1200" dirty="0" smtClean="0">
              <a:latin typeface="Optima" pitchFamily="2" charset="0"/>
              <a:cs typeface="+mn-cs"/>
            </a:endParaRPr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000" kern="1200" dirty="0" smtClean="0">
                <a:latin typeface="Optima" pitchFamily="2" charset="0"/>
                <a:cs typeface="+mn-cs"/>
              </a:rPr>
              <a:t>Final reports are available at: </a:t>
            </a:r>
            <a:r>
              <a:rPr lang="en-US" sz="2000" kern="1200" dirty="0" smtClean="0">
                <a:latin typeface="Optima" pitchFamily="2" charset="0"/>
                <a:cs typeface="+mn-cs"/>
                <a:hlinkClick r:id="rId3"/>
              </a:rPr>
              <a:t>http://www.maa.org/aboutmaa/sp</a:t>
            </a:r>
            <a:r>
              <a:rPr lang="en-US" sz="2000" kern="1200" dirty="0" smtClean="0">
                <a:latin typeface="Optima" pitchFamily="2" charset="0"/>
                <a:cs typeface="+mn-cs"/>
              </a:rPr>
              <a:t> (members only).</a:t>
            </a:r>
          </a:p>
          <a:p>
            <a:pPr eaLnBrk="1" hangingPunct="1">
              <a:spcBef>
                <a:spcPts val="475"/>
              </a:spcBef>
              <a:defRPr/>
            </a:pPr>
            <a:endParaRPr lang="en-US" sz="2000" dirty="0" smtClean="0">
              <a:latin typeface="Optima" pitchFamily="2" charset="0"/>
            </a:endParaRPr>
          </a:p>
          <a:p>
            <a:pPr eaLnBrk="1" hangingPunct="1">
              <a:spcBef>
                <a:spcPts val="475"/>
              </a:spcBef>
              <a:defRPr/>
            </a:pPr>
            <a:endParaRPr lang="en-US" sz="2000" dirty="0" smtClean="0">
              <a:latin typeface="Opt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Optima"/>
              </a:rPr>
              <a:t>Financials</a:t>
            </a:r>
          </a:p>
        </p:txBody>
      </p:sp>
      <p:sp>
        <p:nvSpPr>
          <p:cNvPr id="11267" name="Content Placeholder 3"/>
          <p:cNvSpPr>
            <a:spLocks noGrp="1"/>
          </p:cNvSpPr>
          <p:nvPr>
            <p:ph idx="1"/>
          </p:nvPr>
        </p:nvSpPr>
        <p:spPr>
          <a:xfrm>
            <a:off x="609600" y="1143000"/>
            <a:ext cx="7924800" cy="5105400"/>
          </a:xfrm>
        </p:spPr>
        <p:txBody>
          <a:bodyPr/>
          <a:lstStyle/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1" kern="1200" dirty="0" smtClean="0">
                <a:latin typeface="Optima" pitchFamily="2" charset="0"/>
              </a:rPr>
              <a:t>Financial Highlights: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800" dirty="0" smtClean="0">
                <a:latin typeface="Optima" pitchFamily="2" charset="0"/>
              </a:rPr>
              <a:t>Total investments as of 11/2010: around $7.4M not including funds for others corporations (</a:t>
            </a:r>
            <a:r>
              <a:rPr lang="en-US" sz="1800" dirty="0" err="1" smtClean="0">
                <a:latin typeface="Optima" pitchFamily="2" charset="0"/>
              </a:rPr>
              <a:t>Sliffe</a:t>
            </a:r>
            <a:r>
              <a:rPr lang="en-US" sz="1800" dirty="0" smtClean="0">
                <a:latin typeface="Optima" pitchFamily="2" charset="0"/>
              </a:rPr>
              <a:t> and Walter B. Ford).</a:t>
            </a:r>
          </a:p>
          <a:p>
            <a:pPr lvl="1" eaLnBrk="1" hangingPunct="1">
              <a:spcBef>
                <a:spcPts val="0"/>
              </a:spcBef>
              <a:defRPr/>
            </a:pPr>
            <a:endParaRPr lang="en-US" sz="1050" dirty="0" smtClean="0">
              <a:latin typeface="Optima" pitchFamily="2" charset="0"/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800" dirty="0" smtClean="0">
                <a:latin typeface="Optima" pitchFamily="2" charset="0"/>
              </a:rPr>
              <a:t>Budget </a:t>
            </a:r>
            <a:r>
              <a:rPr lang="en-US" sz="1800" dirty="0" smtClean="0">
                <a:latin typeface="Optima" pitchFamily="2" charset="0"/>
              </a:rPr>
              <a:t>for </a:t>
            </a:r>
            <a:r>
              <a:rPr lang="en-US" sz="1800" dirty="0" smtClean="0">
                <a:latin typeface="Optima" pitchFamily="2" charset="0"/>
              </a:rPr>
              <a:t>2010:  </a:t>
            </a:r>
            <a:r>
              <a:rPr lang="en-US" sz="1800" dirty="0" smtClean="0">
                <a:latin typeface="Optima" pitchFamily="2" charset="0"/>
              </a:rPr>
              <a:t>$</a:t>
            </a:r>
            <a:r>
              <a:rPr lang="en-US" sz="1800" dirty="0" smtClean="0">
                <a:latin typeface="Optima" pitchFamily="2" charset="0"/>
              </a:rPr>
              <a:t>7.7M. </a:t>
            </a:r>
          </a:p>
          <a:p>
            <a:pPr lvl="1" eaLnBrk="1" hangingPunct="1">
              <a:spcBef>
                <a:spcPts val="0"/>
              </a:spcBef>
              <a:defRPr/>
            </a:pPr>
            <a:endParaRPr lang="en-US" sz="1050" dirty="0" smtClean="0">
              <a:latin typeface="Optima" pitchFamily="2" charset="0"/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800" dirty="0" smtClean="0">
                <a:latin typeface="Optima" pitchFamily="2" charset="0"/>
              </a:rPr>
              <a:t>Budget for </a:t>
            </a:r>
            <a:r>
              <a:rPr lang="en-US" sz="1800" dirty="0" smtClean="0">
                <a:latin typeface="Optima"/>
              </a:rPr>
              <a:t>2011: $</a:t>
            </a:r>
            <a:r>
              <a:rPr lang="en-US" sz="1800" dirty="0" smtClean="0">
                <a:latin typeface="Optima"/>
              </a:rPr>
              <a:t>7.5M</a:t>
            </a:r>
            <a:endParaRPr lang="en-US" sz="1800" dirty="0" smtClean="0">
              <a:latin typeface="Optima"/>
            </a:endParaRPr>
          </a:p>
          <a:p>
            <a:pPr lvl="1" eaLnBrk="1" hangingPunct="1">
              <a:spcBef>
                <a:spcPts val="0"/>
              </a:spcBef>
              <a:defRPr/>
            </a:pPr>
            <a:endParaRPr lang="en-US" sz="1800" dirty="0" smtClean="0">
              <a:latin typeface="Optima" pitchFamily="2" charset="0"/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800" dirty="0" smtClean="0">
                <a:latin typeface="Optima" pitchFamily="2" charset="0"/>
              </a:rPr>
              <a:t>Total assets balance sheet 3</a:t>
            </a:r>
            <a:r>
              <a:rPr lang="en-US" sz="1800" baseline="30000" dirty="0" smtClean="0">
                <a:latin typeface="Optima" pitchFamily="2" charset="0"/>
              </a:rPr>
              <a:t>rd</a:t>
            </a:r>
            <a:r>
              <a:rPr lang="en-US" sz="1800" dirty="0" smtClean="0">
                <a:latin typeface="Optima" pitchFamily="2" charset="0"/>
              </a:rPr>
              <a:t> quarter of 2009: over $15M. 3</a:t>
            </a:r>
            <a:r>
              <a:rPr lang="en-US" sz="1800" baseline="30000" dirty="0" smtClean="0">
                <a:latin typeface="Optima" pitchFamily="2" charset="0"/>
              </a:rPr>
              <a:t>rd</a:t>
            </a:r>
            <a:r>
              <a:rPr lang="en-US" sz="1800" dirty="0" smtClean="0">
                <a:latin typeface="Optima" pitchFamily="2" charset="0"/>
              </a:rPr>
              <a:t> quarter of 2010: over $15.5M.</a:t>
            </a:r>
          </a:p>
          <a:p>
            <a:pPr lvl="1" eaLnBrk="1" hangingPunct="1">
              <a:spcBef>
                <a:spcPts val="0"/>
              </a:spcBef>
              <a:defRPr/>
            </a:pPr>
            <a:endParaRPr lang="en-US" sz="1050" dirty="0" smtClean="0">
              <a:latin typeface="Optima" pitchFamily="2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1" kern="1200" dirty="0" smtClean="0">
                <a:latin typeface="Optima" pitchFamily="2" charset="0"/>
              </a:rPr>
              <a:t>Budget Committee Report: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800" dirty="0" smtClean="0">
                <a:latin typeface="Optima" pitchFamily="2" charset="0"/>
              </a:rPr>
              <a:t>Budget for 2009 year was met despite a decrease in federal grants, membership and decreased investment income. </a:t>
            </a:r>
          </a:p>
          <a:p>
            <a:pPr lvl="1" eaLnBrk="1" hangingPunct="1">
              <a:spcBef>
                <a:spcPts val="0"/>
              </a:spcBef>
              <a:defRPr/>
            </a:pPr>
            <a:endParaRPr lang="en-US" sz="1800" dirty="0" smtClean="0">
              <a:latin typeface="Optima" pitchFamily="2" charset="0"/>
            </a:endParaRP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800" dirty="0" smtClean="0">
                <a:latin typeface="Optima" pitchFamily="2" charset="0"/>
              </a:rPr>
              <a:t>The 2010 budget will not be achieved due to decreased membership income, decreased non-member journal subscriptions and decreased advertising income.</a:t>
            </a:r>
          </a:p>
          <a:p>
            <a:pPr lvl="1" eaLnBrk="1" hangingPunct="1">
              <a:spcBef>
                <a:spcPts val="0"/>
              </a:spcBef>
              <a:defRPr/>
            </a:pPr>
            <a:endParaRPr lang="en-US" sz="800" dirty="0" smtClean="0">
              <a:latin typeface="Optima" pitchFamily="2" charset="0"/>
            </a:endParaRPr>
          </a:p>
          <a:p>
            <a:pPr lvl="1" eaLnBrk="1" hangingPunct="1">
              <a:spcBef>
                <a:spcPts val="475"/>
              </a:spcBef>
              <a:defRPr/>
            </a:pPr>
            <a:endParaRPr lang="en-US" sz="1600" dirty="0" smtClean="0">
              <a:latin typeface="Opt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Optima"/>
              </a:rPr>
              <a:t>Financials</a:t>
            </a:r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5105400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000" kern="1200" dirty="0" smtClean="0">
                <a:latin typeface="Optima" pitchFamily="2" charset="0"/>
                <a:cs typeface="+mn-cs"/>
              </a:rPr>
              <a:t> Treasurer and Budget Reports: </a:t>
            </a:r>
          </a:p>
          <a:p>
            <a:pPr marL="342900" lvl="1" indent="-342900">
              <a:buFont typeface="Arial" pitchFamily="34" charset="0"/>
              <a:buChar char="•"/>
              <a:defRPr/>
            </a:pPr>
            <a:endParaRPr lang="en-US" sz="1000" kern="1200" dirty="0" smtClean="0">
              <a:latin typeface="Optima" pitchFamily="2" charset="0"/>
              <a:cs typeface="+mn-cs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 dirty="0" smtClean="0">
                <a:latin typeface="Optima"/>
              </a:rPr>
              <a:t>The MAA continues to be healthy but a review of all income and expenses in order to reverse the recent deficits is being conducted.</a:t>
            </a:r>
          </a:p>
          <a:p>
            <a:pPr lvl="1">
              <a:spcBef>
                <a:spcPts val="0"/>
              </a:spcBef>
              <a:defRPr/>
            </a:pPr>
            <a:endParaRPr lang="en-US" sz="1500" dirty="0" smtClean="0">
              <a:latin typeface="Optima" pitchFamily="2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2010 was budgeted as a break-even year.  Final figures are likely to show deficits due to continued weakness in membership, journals, and advertising.  2011 budget was revised cutting expenses to meet lower revenue expectations.</a:t>
            </a:r>
          </a:p>
          <a:p>
            <a:pPr lvl="1">
              <a:spcBef>
                <a:spcPts val="0"/>
              </a:spcBef>
              <a:defRPr/>
            </a:pPr>
            <a:endParaRPr lang="en-US" sz="1500" dirty="0" smtClean="0">
              <a:latin typeface="Optima" pitchFamily="2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Investment Committee is working with investment advisor to reconsider asset allocations, and to simplify the portfolio.</a:t>
            </a:r>
            <a:br>
              <a:rPr lang="en-US" sz="1600" dirty="0" smtClean="0">
                <a:latin typeface="Optima" pitchFamily="2" charset="0"/>
              </a:rPr>
            </a:br>
            <a:r>
              <a:rPr lang="en-US" sz="1600" dirty="0" smtClean="0">
                <a:latin typeface="Optima" pitchFamily="2" charset="0"/>
              </a:rPr>
              <a:t>The continuing financial climate of both </a:t>
            </a:r>
            <a:br>
              <a:rPr lang="en-US" sz="1600" dirty="0" smtClean="0">
                <a:latin typeface="Optima" pitchFamily="2" charset="0"/>
              </a:rPr>
            </a:br>
            <a:r>
              <a:rPr lang="en-US" sz="1600" dirty="0" smtClean="0">
                <a:latin typeface="Optima" pitchFamily="2" charset="0"/>
              </a:rPr>
              <a:t>the U.S. and the world will continue to make                                      investment outcomes uncertain.</a:t>
            </a:r>
          </a:p>
          <a:p>
            <a:pPr lvl="1">
              <a:spcBef>
                <a:spcPts val="0"/>
              </a:spcBef>
              <a:defRPr/>
            </a:pPr>
            <a:endParaRPr lang="en-US" sz="1500" dirty="0" smtClean="0">
              <a:latin typeface="Optima" pitchFamily="2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Treasurer’s page is available to </a:t>
            </a:r>
            <a:br>
              <a:rPr lang="en-US" sz="1600" dirty="0" smtClean="0">
                <a:latin typeface="Optima" pitchFamily="2" charset="0"/>
              </a:rPr>
            </a:br>
            <a:r>
              <a:rPr lang="en-US" sz="1600" dirty="0" smtClean="0">
                <a:latin typeface="Optima" pitchFamily="2" charset="0"/>
              </a:rPr>
              <a:t>members only at:</a:t>
            </a:r>
            <a:br>
              <a:rPr lang="en-US" sz="1600" dirty="0" smtClean="0">
                <a:latin typeface="Optima" pitchFamily="2" charset="0"/>
              </a:rPr>
            </a:br>
            <a:r>
              <a:rPr lang="en-US" sz="1600" dirty="0" smtClean="0">
                <a:latin typeface="Optima" pitchFamily="2" charset="0"/>
                <a:hlinkClick r:id="rId3"/>
              </a:rPr>
              <a:t>http://www.maa.org/treasurer/</a:t>
            </a:r>
            <a:r>
              <a:rPr lang="en-US" sz="1600" dirty="0" smtClean="0">
                <a:latin typeface="Optima" pitchFamily="2" charset="0"/>
              </a:rPr>
              <a:t>. Contains </a:t>
            </a:r>
            <a:br>
              <a:rPr lang="en-US" sz="1600" dirty="0" smtClean="0">
                <a:latin typeface="Optima" pitchFamily="2" charset="0"/>
              </a:rPr>
            </a:br>
            <a:r>
              <a:rPr lang="en-US" sz="1600" dirty="0" smtClean="0">
                <a:latin typeface="Optima" pitchFamily="2" charset="0"/>
              </a:rPr>
              <a:t>current and historical information about </a:t>
            </a:r>
            <a:br>
              <a:rPr lang="en-US" sz="1600" dirty="0" smtClean="0">
                <a:latin typeface="Optima" pitchFamily="2" charset="0"/>
              </a:rPr>
            </a:br>
            <a:r>
              <a:rPr lang="en-US" sz="1600" dirty="0" smtClean="0">
                <a:latin typeface="Optima" pitchFamily="2" charset="0"/>
              </a:rPr>
              <a:t>MAA’s finances.</a:t>
            </a:r>
          </a:p>
          <a:p>
            <a:pPr lvl="1" eaLnBrk="1" hangingPunct="1">
              <a:spcBef>
                <a:spcPts val="475"/>
              </a:spcBef>
              <a:buFontTx/>
              <a:buNone/>
              <a:defRPr/>
            </a:pPr>
            <a:endParaRPr lang="en-US" sz="1600" dirty="0" smtClean="0">
              <a:latin typeface="Optima" pitchFamily="2" charset="0"/>
            </a:endParaRPr>
          </a:p>
        </p:txBody>
      </p:sp>
      <p:pic>
        <p:nvPicPr>
          <p:cNvPr id="28676" name="Picture 7" descr="http://www.maa.org/FoundMath/09week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0386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Optima"/>
              </a:rPr>
              <a:t>Membership and Marketing</a:t>
            </a:r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5105400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  <a:cs typeface="+mn-cs"/>
              </a:rPr>
              <a:t>Spring 2010:  Launched electronic memberships to student member groups (graduate and undergraduate)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  <a:cs typeface="+mn-cs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  <a:cs typeface="+mn-cs"/>
              </a:rPr>
              <a:t>E-members are renewing at a high rate and are not returning to print versions of membership.  25% of members are now e-members.  </a:t>
            </a:r>
            <a:r>
              <a:rPr lang="en-US" sz="1900" dirty="0" smtClean="0">
                <a:latin typeface="Optima" pitchFamily="2" charset="0"/>
              </a:rPr>
              <a:t> 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dirty="0" smtClean="0">
              <a:latin typeface="Optima" pitchFamily="2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latin typeface="Optima" pitchFamily="2" charset="0"/>
              </a:rPr>
              <a:t>Current 2011 member retention rates have improved and are exceeding the 2010 results.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dirty="0" smtClean="0">
              <a:latin typeface="Optima" pitchFamily="2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latin typeface="Optima" pitchFamily="2" charset="0"/>
              </a:rPr>
              <a:t>Created MAA Branding Guidelines manual.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dirty="0" smtClean="0">
              <a:latin typeface="Optima" pitchFamily="2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latin typeface="Optima" pitchFamily="2" charset="0"/>
              </a:rPr>
              <a:t>Summer 2010:  Inherited journal advertising function.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dirty="0" smtClean="0">
              <a:latin typeface="Optima" pitchFamily="2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latin typeface="Optima" pitchFamily="2" charset="0"/>
              </a:rPr>
              <a:t>Fall 2010:  Inherited work related to marketing and support for Sections and SIGMAAs.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dirty="0" smtClean="0">
              <a:latin typeface="Optima" pitchFamily="2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dirty="0" smtClean="0">
                <a:latin typeface="Optima" pitchFamily="2" charset="0"/>
              </a:rPr>
              <a:t>Dues will increase by $1-2 in 2012 for most non-student members.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Optima" pitchFamily="2" charset="0"/>
              </a:rPr>
              <a:t>Development and Fundraising</a:t>
            </a:r>
          </a:p>
        </p:txBody>
      </p:sp>
      <p:pic>
        <p:nvPicPr>
          <p:cNvPr id="30724" name="Picture 4" descr="http://www.maa.org/news/walkwa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143000"/>
            <a:ext cx="16589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33400" y="1066800"/>
            <a:ext cx="7924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tima" pitchFamily="2" charset="0"/>
                <a:ea typeface="+mn-ea"/>
              </a:rPr>
              <a:t> 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tima" pitchFamily="2" charset="0"/>
                <a:ea typeface="+mn-ea"/>
              </a:rPr>
              <a:t>MAA Fall Appeal: </a:t>
            </a:r>
          </a:p>
          <a:p>
            <a:pPr marL="742950" lvl="1" indent="-285750" eaLnBrk="0" hangingPunct="0">
              <a:spcBef>
                <a:spcPts val="0"/>
              </a:spcBef>
              <a:buFontTx/>
              <a:buChar char="–"/>
              <a:defRPr/>
            </a:pPr>
            <a:r>
              <a:rPr lang="en-US" sz="1400" b="0" dirty="0" smtClean="0">
                <a:latin typeface="Optima" pitchFamily="2" charset="0"/>
              </a:rPr>
              <a:t>Members’ </a:t>
            </a:r>
            <a:r>
              <a:rPr lang="en-US" sz="1400" b="0" dirty="0" smtClean="0">
                <a:latin typeface="Optima" pitchFamily="2" charset="0"/>
              </a:rPr>
              <a:t>donation totaled </a:t>
            </a:r>
            <a:r>
              <a:rPr lang="en-US" sz="1400" b="0" dirty="0" smtClean="0">
                <a:latin typeface="Optima" pitchFamily="2" charset="0"/>
              </a:rPr>
              <a:t>more than $124,000 </a:t>
            </a:r>
            <a:r>
              <a:rPr lang="en-US" sz="1400" b="0" dirty="0" smtClean="0">
                <a:latin typeface="Optima" pitchFamily="2" charset="0"/>
              </a:rPr>
              <a:t>through the</a:t>
            </a:r>
            <a:r>
              <a:rPr lang="en-US" sz="1400" b="0" dirty="0" smtClean="0">
                <a:latin typeface="Optima" pitchFamily="2" charset="0"/>
              </a:rPr>
              <a:t>			the end of December with donations still arriving.  </a:t>
            </a:r>
          </a:p>
          <a:p>
            <a:pPr marL="742950" lvl="1" indent="-285750" eaLnBrk="0" hangingPunct="0">
              <a:spcBef>
                <a:spcPts val="0"/>
              </a:spcBef>
              <a:buFontTx/>
              <a:buChar char="–"/>
              <a:defRPr/>
            </a:pPr>
            <a:endParaRPr lang="en-US" sz="400" b="0" dirty="0" smtClean="0">
              <a:latin typeface="Optima" pitchFamily="2" charset="0"/>
            </a:endParaRPr>
          </a:p>
          <a:p>
            <a:pPr marL="742950" lvl="1" indent="-285750" eaLnBrk="0" hangingPunct="0">
              <a:spcBef>
                <a:spcPts val="0"/>
              </a:spcBef>
              <a:buFontTx/>
              <a:buChar char="–"/>
              <a:defRPr/>
            </a:pPr>
            <a:r>
              <a:rPr lang="en-US" sz="1400" b="0" dirty="0" smtClean="0">
                <a:latin typeface="Optima" pitchFamily="2" charset="0"/>
              </a:rPr>
              <a:t>Donations made in 2010 by fund: </a:t>
            </a:r>
          </a:p>
          <a:p>
            <a:pPr lvl="0">
              <a:spcBef>
                <a:spcPts val="0"/>
              </a:spcBef>
            </a:pPr>
            <a:r>
              <a:rPr lang="en-US" sz="1400" b="0" dirty="0" smtClean="0">
                <a:latin typeface="Optima" pitchFamily="2" charset="0"/>
              </a:rPr>
              <a:t>	$103,000 to the GMAA</a:t>
            </a:r>
          </a:p>
          <a:p>
            <a:pPr lvl="0">
              <a:spcBef>
                <a:spcPts val="0"/>
              </a:spcBef>
            </a:pPr>
            <a:r>
              <a:rPr lang="en-US" sz="1400" b="0" dirty="0" smtClean="0">
                <a:latin typeface="Optima" pitchFamily="2" charset="0"/>
              </a:rPr>
              <a:t>	$4,133 to the American Mathematics Competitions </a:t>
            </a:r>
          </a:p>
          <a:p>
            <a:pPr lvl="0">
              <a:spcBef>
                <a:spcPts val="0"/>
              </a:spcBef>
            </a:pPr>
            <a:r>
              <a:rPr lang="en-US" sz="1400" b="0" dirty="0" smtClean="0">
                <a:latin typeface="Optima" pitchFamily="2" charset="0"/>
              </a:rPr>
              <a:t>	$2,542 to Student Activities</a:t>
            </a:r>
          </a:p>
          <a:p>
            <a:pPr lvl="0">
              <a:spcBef>
                <a:spcPts val="0"/>
              </a:spcBef>
            </a:pPr>
            <a:r>
              <a:rPr lang="en-US" sz="1400" b="0" dirty="0" smtClean="0">
                <a:latin typeface="Optima" pitchFamily="2" charset="0"/>
              </a:rPr>
              <a:t>	$11,737 to Project </a:t>
            </a:r>
            <a:r>
              <a:rPr lang="en-US" sz="1400" b="0" dirty="0" err="1" smtClean="0">
                <a:latin typeface="Optima" pitchFamily="2" charset="0"/>
              </a:rPr>
              <a:t>NExT</a:t>
            </a:r>
            <a:endParaRPr lang="en-US" sz="1400" b="0" dirty="0" smtClean="0">
              <a:latin typeface="Optima" pitchFamily="2" charset="0"/>
            </a:endParaRPr>
          </a:p>
          <a:p>
            <a:pPr marL="342900" lvl="1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800" b="0" dirty="0" smtClean="0">
              <a:latin typeface="Optima" pitchFamily="2" charset="0"/>
            </a:endParaRPr>
          </a:p>
          <a:p>
            <a:pPr marL="342900" lvl="1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</a:rPr>
              <a:t>External Sponsorships for: </a:t>
            </a:r>
          </a:p>
          <a:p>
            <a:pPr marL="742950" lvl="1" indent="-285750" eaLnBrk="0" hangingPunct="0">
              <a:spcBef>
                <a:spcPts val="0"/>
              </a:spcBef>
              <a:buFontTx/>
              <a:buChar char="–"/>
              <a:defRPr/>
            </a:pPr>
            <a:r>
              <a:rPr lang="en-US" sz="1400" b="0" dirty="0" smtClean="0">
                <a:latin typeface="Optima" pitchFamily="2" charset="0"/>
              </a:rPr>
              <a:t>Project Next Fellows			$220,500</a:t>
            </a:r>
          </a:p>
          <a:p>
            <a:pPr marL="742950" lvl="1" indent="-285750" eaLnBrk="0" hangingPunct="0">
              <a:spcBef>
                <a:spcPts val="0"/>
              </a:spcBef>
              <a:buFontTx/>
              <a:buChar char="–"/>
              <a:defRPr/>
            </a:pPr>
            <a:r>
              <a:rPr lang="en-US" sz="1400" b="0" dirty="0" smtClean="0">
                <a:latin typeface="Optima" pitchFamily="2" charset="0"/>
              </a:rPr>
              <a:t>American Math Competitions 		$  65,000</a:t>
            </a:r>
          </a:p>
          <a:p>
            <a:pPr marL="742950" lvl="1" indent="-285750" eaLnBrk="0" hangingPunct="0">
              <a:spcBef>
                <a:spcPts val="0"/>
              </a:spcBef>
              <a:buFontTx/>
              <a:buChar char="–"/>
              <a:defRPr/>
            </a:pPr>
            <a:r>
              <a:rPr lang="en-US" sz="1400" b="0" dirty="0" smtClean="0">
                <a:latin typeface="Optima" pitchFamily="2" charset="0"/>
              </a:rPr>
              <a:t>Mathematical Olympiad Summer Program	$  90,000</a:t>
            </a:r>
          </a:p>
          <a:p>
            <a:pPr marL="742950" lvl="1" indent="-285750" eaLnBrk="0" hangingPunct="0">
              <a:spcBef>
                <a:spcPts val="0"/>
              </a:spcBef>
              <a:buFontTx/>
              <a:buChar char="–"/>
              <a:defRPr/>
            </a:pPr>
            <a:r>
              <a:rPr lang="en-US" sz="1400" b="0" dirty="0" smtClean="0">
                <a:latin typeface="Optima" pitchFamily="2" charset="0"/>
              </a:rPr>
              <a:t>USAMO Ceremonies			$  22,000</a:t>
            </a:r>
          </a:p>
          <a:p>
            <a:pPr marL="742950" lvl="1" indent="-285750" eaLnBrk="0" hangingPunct="0">
              <a:spcBef>
                <a:spcPts val="0"/>
              </a:spcBef>
              <a:buFontTx/>
              <a:buChar char="–"/>
              <a:defRPr/>
            </a:pPr>
            <a:r>
              <a:rPr lang="en-US" sz="1400" b="0" dirty="0" smtClean="0">
                <a:latin typeface="Optima" pitchFamily="2" charset="0"/>
              </a:rPr>
              <a:t>China Girls Mathematical Olympiad		$  45,000</a:t>
            </a:r>
          </a:p>
          <a:p>
            <a:pPr marL="342900" lvl="1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800" b="0" dirty="0" smtClean="0">
              <a:latin typeface="Optima" pitchFamily="2" charset="0"/>
            </a:endParaRPr>
          </a:p>
          <a:p>
            <a:pPr marL="342900" lvl="1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</a:rPr>
              <a:t>The </a:t>
            </a:r>
            <a:r>
              <a:rPr lang="en-US" sz="1900" b="0" dirty="0" err="1" smtClean="0">
                <a:latin typeface="Optima" pitchFamily="2" charset="0"/>
              </a:rPr>
              <a:t>Icosahedron</a:t>
            </a:r>
            <a:r>
              <a:rPr lang="en-US" sz="1900" b="0" dirty="0" smtClean="0">
                <a:latin typeface="Optima" pitchFamily="2" charset="0"/>
              </a:rPr>
              <a:t> Society:  </a:t>
            </a:r>
          </a:p>
          <a:p>
            <a:pPr marL="800100" lvl="2" indent="-342900" eaLnBrk="0" hangingPunct="0">
              <a:spcBef>
                <a:spcPts val="0"/>
              </a:spcBef>
              <a:buFont typeface="Optima" pitchFamily="2" charset="0"/>
              <a:buChar char="–"/>
              <a:defRPr/>
            </a:pPr>
            <a:r>
              <a:rPr lang="en-US" sz="1400" b="0" dirty="0" smtClean="0">
                <a:latin typeface="Optima" pitchFamily="2" charset="0"/>
              </a:rPr>
              <a:t>Barbara and Doug Faires are the newest members of the </a:t>
            </a:r>
            <a:r>
              <a:rPr lang="en-US" sz="1400" b="0" dirty="0" err="1" smtClean="0">
                <a:latin typeface="Optima" pitchFamily="2" charset="0"/>
              </a:rPr>
              <a:t>Icosahedron</a:t>
            </a:r>
            <a:r>
              <a:rPr lang="en-US" sz="1400" b="0" dirty="0" smtClean="0">
                <a:latin typeface="Optima" pitchFamily="2" charset="0"/>
              </a:rPr>
              <a:t> Society, which recognizes individuals, corporations, and foundations who have contributed to the MAA at the highest levels.  There are 21 </a:t>
            </a:r>
            <a:r>
              <a:rPr lang="en-US" sz="1400" b="0" dirty="0" err="1" smtClean="0">
                <a:latin typeface="Optima" pitchFamily="2" charset="0"/>
              </a:rPr>
              <a:t>Icosahedron</a:t>
            </a:r>
            <a:r>
              <a:rPr lang="en-US" sz="1400" b="0" dirty="0" smtClean="0">
                <a:latin typeface="Optima" pitchFamily="2" charset="0"/>
              </a:rPr>
              <a:t> Society Members.</a:t>
            </a:r>
          </a:p>
          <a:p>
            <a:pPr>
              <a:spcBef>
                <a:spcPts val="0"/>
              </a:spcBef>
            </a:pPr>
            <a:r>
              <a:rPr lang="en-US" sz="1400" b="0" dirty="0" smtClean="0">
                <a:latin typeface="Optima" pitchFamily="2" charset="0"/>
              </a:rPr>
              <a:t>    </a:t>
            </a:r>
          </a:p>
          <a:p>
            <a:pPr>
              <a:spcBef>
                <a:spcPts val="0"/>
              </a:spcBef>
            </a:pPr>
            <a:r>
              <a:rPr lang="en-US" sz="1800" b="0" dirty="0" smtClean="0">
                <a:latin typeface="Optima" pitchFamily="2" charset="0"/>
              </a:rPr>
              <a:t>The MAA thanks all of the members who so generously contributed in 2010.</a:t>
            </a:r>
          </a:p>
          <a:p>
            <a:pPr marL="800100" lvl="2" indent="-342900" eaLnBrk="0" hangingPunct="0">
              <a:spcBef>
                <a:spcPct val="20000"/>
              </a:spcBef>
              <a:buFont typeface="Optima" pitchFamily="2" charset="0"/>
              <a:buChar char="–"/>
              <a:defRPr/>
            </a:pPr>
            <a:endParaRPr lang="en-US" sz="1600" b="0" dirty="0" smtClean="0">
              <a:latin typeface="Optima" pitchFamily="2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1600" b="0" dirty="0" smtClean="0">
              <a:latin typeface="Optima" pitchFamily="2" charset="0"/>
            </a:endParaRPr>
          </a:p>
          <a:p>
            <a:pPr marL="742950" lvl="1" indent="-285750" eaLnBrk="0" hangingPunct="0">
              <a:spcBef>
                <a:spcPct val="20000"/>
              </a:spcBef>
              <a:defRPr/>
            </a:pPr>
            <a:endParaRPr lang="en-US" sz="1600" b="0" dirty="0" smtClean="0">
              <a:latin typeface="Optima" pitchFamily="2" charset="0"/>
            </a:endParaRPr>
          </a:p>
          <a:p>
            <a:r>
              <a:rPr lang="en-US" sz="1600" b="0" dirty="0" smtClean="0">
                <a:latin typeface="Optima" pitchFamily="2" charset="0"/>
              </a:rPr>
              <a:t> </a:t>
            </a:r>
          </a:p>
          <a:p>
            <a:pPr lvl="0"/>
            <a:endParaRPr lang="en-US" sz="1600" b="0" dirty="0" smtClean="0">
              <a:latin typeface="Opt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Optima" pitchFamily="2" charset="0"/>
              </a:rPr>
              <a:t>Meetings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001000" cy="44196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1900" kern="1200" dirty="0" err="1" smtClean="0">
                <a:latin typeface="Optima" pitchFamily="2" charset="0"/>
              </a:rPr>
              <a:t>MathFest</a:t>
            </a:r>
            <a:r>
              <a:rPr lang="en-US" sz="1900" kern="1200" dirty="0" smtClean="0">
                <a:latin typeface="Optima" pitchFamily="2" charset="0"/>
              </a:rPr>
              <a:t>, August 5-7, 2010 in Pittsburgh, PA: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Over 1500 attendees.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Invited lectures now online; available through </a:t>
            </a: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r>
              <a:rPr lang="en-US" sz="1600" dirty="0" smtClean="0">
                <a:latin typeface="Optima" pitchFamily="2" charset="0"/>
              </a:rPr>
              <a:t>	MAA website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</a:rPr>
              <a:t>JMM, January 6-9, 2011 in New Orleans, LA: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6000 attendees-largest JMM ever!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Highlights available at:  </a:t>
            </a:r>
            <a:br>
              <a:rPr lang="en-US" sz="1600" dirty="0" smtClean="0">
                <a:latin typeface="Optima" pitchFamily="2" charset="0"/>
              </a:rPr>
            </a:br>
            <a:r>
              <a:rPr lang="en-US" sz="1600" dirty="0" smtClean="0">
                <a:latin typeface="Optima" pitchFamily="2" charset="0"/>
                <a:hlinkClick r:id="rId3"/>
              </a:rPr>
              <a:t>www.jointmathematicsmeetings.org</a:t>
            </a:r>
            <a:r>
              <a:rPr lang="en-US" sz="1600" dirty="0" smtClean="0">
                <a:latin typeface="Optima" pitchFamily="2" charset="0"/>
              </a:rPr>
              <a:t> 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View the photo gallery at: </a:t>
            </a:r>
            <a:br>
              <a:rPr lang="en-US" sz="1600" dirty="0" smtClean="0">
                <a:latin typeface="Optima" pitchFamily="2" charset="0"/>
              </a:rPr>
            </a:br>
            <a:r>
              <a:rPr lang="en-US" sz="1600" dirty="0" smtClean="0">
                <a:latin typeface="Optima" pitchFamily="2" charset="0"/>
                <a:hlinkClick r:id="rId4"/>
              </a:rPr>
              <a:t>www.flickr.com/photos/maaorg/sets/</a:t>
            </a:r>
            <a:endParaRPr lang="en-US" sz="1600" dirty="0" smtClean="0">
              <a:latin typeface="Optima" pitchFamily="2" charset="0"/>
            </a:endParaRPr>
          </a:p>
        </p:txBody>
      </p:sp>
      <p:pic>
        <p:nvPicPr>
          <p:cNvPr id="18436" name="Picture 6" descr="MathFest 2009 - August 6-8, Portland, OR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066800"/>
            <a:ext cx="1905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JMM Grad School Fair by MAA.org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572000"/>
            <a:ext cx="27813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9">
            <a:hlinkClick r:id="rId8" tooltip="Undergrad Poster Session by MAA.org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rIns="57132" bIns="12696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8439" name="Rectangle 10">
            <a:hlinkClick r:id="rId8" tooltip="Undergrad Poster Session by MAA.org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rIns="57132" bIns="12696" anchor="ctr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18440" name="Picture 12" descr="Undergrad Poster Session by MAA.org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572000"/>
            <a:ext cx="27813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Optima" pitchFamily="2" charset="0"/>
              </a:rPr>
              <a:t>Upcoming Events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924800" cy="4114800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  <a:cs typeface="+mn-cs"/>
              </a:rPr>
              <a:t>April 2011: Math Awareness Month theme is Unraveling Complex Systems. Information at: </a:t>
            </a:r>
            <a:r>
              <a:rPr lang="en-US" sz="1900" kern="1200" dirty="0" smtClean="0">
                <a:latin typeface="Optima" pitchFamily="2" charset="0"/>
                <a:cs typeface="+mn-cs"/>
                <a:hlinkClick r:id="rId3"/>
              </a:rPr>
              <a:t>http://www.mathaware.org</a:t>
            </a:r>
            <a:r>
              <a:rPr lang="en-US" sz="1900" kern="1200" dirty="0" smtClean="0">
                <a:latin typeface="Optima" pitchFamily="2" charset="0"/>
                <a:cs typeface="+mn-cs"/>
              </a:rPr>
              <a:t>.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  <a:cs typeface="+mn-cs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  <a:cs typeface="+mn-cs"/>
              </a:rPr>
              <a:t>Summer 2011: PREP workshops. Information at: </a:t>
            </a:r>
            <a:r>
              <a:rPr lang="en-US" sz="1900" kern="1200" dirty="0" smtClean="0">
                <a:latin typeface="Optima" pitchFamily="2" charset="0"/>
                <a:cs typeface="+mn-cs"/>
                <a:hlinkClick r:id="rId4"/>
              </a:rPr>
              <a:t>http://</a:t>
            </a:r>
            <a:r>
              <a:rPr lang="en-US" sz="1900" dirty="0" smtClean="0">
                <a:latin typeface="Optima" pitchFamily="2" charset="0"/>
                <a:hlinkClick r:id="rId4"/>
              </a:rPr>
              <a:t>www.maa.org/prep</a:t>
            </a:r>
            <a:r>
              <a:rPr lang="en-US" sz="1900" dirty="0" smtClean="0">
                <a:latin typeface="Optima" pitchFamily="2" charset="0"/>
              </a:rPr>
              <a:t>.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dirty="0" smtClean="0">
              <a:latin typeface="Optima" pitchFamily="2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err="1" smtClean="0">
                <a:latin typeface="Optima" pitchFamily="2" charset="0"/>
                <a:cs typeface="+mn-cs"/>
              </a:rPr>
              <a:t>MathFest</a:t>
            </a:r>
            <a:r>
              <a:rPr lang="en-US" sz="1900" kern="1200" dirty="0" smtClean="0">
                <a:latin typeface="Optima" pitchFamily="2" charset="0"/>
                <a:cs typeface="+mn-cs"/>
              </a:rPr>
              <a:t> 2011, August 4-6, in Lexington, KY</a:t>
            </a:r>
            <a:r>
              <a:rPr lang="en-US" sz="2000" kern="1200" dirty="0" smtClean="0">
                <a:latin typeface="Optima" pitchFamily="2" charset="0"/>
                <a:cs typeface="+mn-cs"/>
              </a:rPr>
              <a:t>: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Registration available online starting April 1, 2010. 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Abstract submission online mid-February, 2010.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More information at:  </a:t>
            </a:r>
            <a:r>
              <a:rPr lang="en-US" sz="1600" dirty="0" smtClean="0">
                <a:latin typeface="Optima" pitchFamily="2" charset="0"/>
                <a:hlinkClick r:id="rId5"/>
              </a:rPr>
              <a:t>http://www.maa.org/mathfest/</a:t>
            </a:r>
            <a:endParaRPr lang="en-US" sz="1600" dirty="0" smtClean="0">
              <a:latin typeface="Optima" pitchFamily="2" charset="0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  <a:cs typeface="+mn-cs"/>
            </a:endParaRP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  <a:cs typeface="+mn-cs"/>
              </a:rPr>
              <a:t>JMM, January 4-7, 2012 in Boston, MA: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sz="1600" dirty="0" smtClean="0">
                <a:latin typeface="Optima" pitchFamily="2" charset="0"/>
              </a:rPr>
              <a:t>More information soon at</a:t>
            </a: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r>
              <a:rPr lang="en-US" sz="1600" dirty="0" smtClean="0">
                <a:latin typeface="Optima" pitchFamily="2" charset="0"/>
              </a:rPr>
              <a:t>	</a:t>
            </a:r>
            <a:r>
              <a:rPr lang="en-US" sz="1600" dirty="0" smtClean="0">
                <a:latin typeface="Optima" pitchFamily="2" charset="0"/>
                <a:hlinkClick r:id="rId6"/>
              </a:rPr>
              <a:t>www.jointmathematicsmeetings.org</a:t>
            </a:r>
            <a:r>
              <a:rPr lang="en-US" sz="1600" dirty="0" smtClean="0">
                <a:latin typeface="Optima" pitchFamily="2" charset="0"/>
              </a:rPr>
              <a:t/>
            </a:r>
            <a:br>
              <a:rPr lang="en-US" sz="1600" dirty="0" smtClean="0">
                <a:latin typeface="Optima" pitchFamily="2" charset="0"/>
              </a:rPr>
            </a:br>
            <a:endParaRPr lang="en-US" sz="1600" dirty="0" smtClean="0">
              <a:latin typeface="Optima" pitchFamily="2" charset="0"/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2133600"/>
            <a:ext cx="20272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latin typeface="Optima" pitchFamily="2" charset="0"/>
              </a:rPr>
              <a:t/>
            </a:r>
            <a:br>
              <a:rPr lang="en-US" sz="2800" b="1" smtClean="0">
                <a:latin typeface="Optima" pitchFamily="2" charset="0"/>
              </a:rPr>
            </a:br>
            <a:r>
              <a:rPr lang="en-US" sz="2800" b="1" smtClean="0">
                <a:latin typeface="Optima" pitchFamily="2" charset="0"/>
              </a:rPr>
              <a:t/>
            </a:r>
            <a:br>
              <a:rPr lang="en-US" sz="2800" b="1" smtClean="0">
                <a:latin typeface="Optima" pitchFamily="2" charset="0"/>
              </a:rPr>
            </a:br>
            <a:r>
              <a:rPr lang="en-US" sz="2800" b="1" smtClean="0">
                <a:latin typeface="Optima" pitchFamily="2" charset="0"/>
              </a:rPr>
              <a:t/>
            </a:r>
            <a:br>
              <a:rPr lang="en-US" sz="2800" b="1" smtClean="0">
                <a:latin typeface="Optima" pitchFamily="2" charset="0"/>
              </a:rPr>
            </a:br>
            <a:r>
              <a:rPr lang="en-US" sz="2800" b="1" smtClean="0">
                <a:latin typeface="Optima" pitchFamily="2" charset="0"/>
              </a:rPr>
              <a:t/>
            </a:r>
            <a:br>
              <a:rPr lang="en-US" sz="2800" b="1" smtClean="0">
                <a:latin typeface="Optima" pitchFamily="2" charset="0"/>
              </a:rPr>
            </a:br>
            <a:r>
              <a:rPr lang="en-US" sz="2800" b="1" smtClean="0">
                <a:latin typeface="Optima" pitchFamily="2" charset="0"/>
              </a:rPr>
              <a:t/>
            </a:r>
            <a:br>
              <a:rPr lang="en-US" sz="2800" b="1" smtClean="0">
                <a:latin typeface="Optima" pitchFamily="2" charset="0"/>
              </a:rPr>
            </a:br>
            <a:r>
              <a:rPr lang="en-US" sz="2800" b="1" smtClean="0">
                <a:latin typeface="Optima" pitchFamily="2" charset="0"/>
              </a:rPr>
              <a:t/>
            </a:r>
            <a:br>
              <a:rPr lang="en-US" sz="2800" b="1" smtClean="0">
                <a:latin typeface="Optima" pitchFamily="2" charset="0"/>
              </a:rPr>
            </a:br>
            <a:r>
              <a:rPr lang="en-US" sz="2800" b="1" smtClean="0">
                <a:latin typeface="Optima" pitchFamily="2" charset="0"/>
              </a:rPr>
              <a:t>Mathematical Association of America</a:t>
            </a:r>
            <a:br>
              <a:rPr lang="en-US" sz="2800" b="1" smtClean="0">
                <a:latin typeface="Optima" pitchFamily="2" charset="0"/>
              </a:rPr>
            </a:br>
            <a:endParaRPr lang="en-US" sz="2000" b="1" i="1" smtClean="0">
              <a:latin typeface="Optima" pitchFamily="2" charset="0"/>
            </a:endParaRPr>
          </a:p>
        </p:txBody>
      </p:sp>
      <p:pic>
        <p:nvPicPr>
          <p:cNvPr id="33795" name="Picture 3" descr="MAA-logo_blue_light_b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133600"/>
            <a:ext cx="15240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Optima" pitchFamily="2" charset="0"/>
              </a:rPr>
              <a:t>Publications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42672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1900" dirty="0" smtClean="0">
                <a:latin typeface="Optima" pitchFamily="2" charset="0"/>
              </a:rPr>
              <a:t>Seventeen new books were published in 2010.  Twenty titles are in production for publication in 2011. </a:t>
            </a:r>
          </a:p>
          <a:p>
            <a:pPr>
              <a:buNone/>
              <a:defRPr/>
            </a:pPr>
            <a:endParaRPr lang="en-US" sz="1900" dirty="0" smtClean="0">
              <a:latin typeface="Optima" pitchFamily="2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900" dirty="0" smtClean="0">
                <a:latin typeface="Optima" pitchFamily="2" charset="0"/>
              </a:rPr>
              <a:t>MAA Textbooks are thriving, with many textbook titles on the bestseller list of 2010. 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900" b="1" dirty="0" smtClean="0">
              <a:latin typeface="Optima" pitchFamily="2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900" b="1" dirty="0" smtClean="0">
                <a:latin typeface="Optima" pitchFamily="2" charset="0"/>
              </a:rPr>
              <a:t>Our new Electronic Bookstore is now live! 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Optima" pitchFamily="2" charset="0"/>
              </a:rPr>
              <a:t>Fourteen titles are currently available. All of the NML books are being added along with several other older titles that are no longer in print.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800" dirty="0" smtClean="0">
              <a:latin typeface="Optima" pitchFamily="2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Optima" pitchFamily="2" charset="0"/>
              </a:rPr>
              <a:t>Books are available as Secure PDFs or Print-On-Demand paperbacks.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800" dirty="0" smtClean="0">
              <a:latin typeface="Optima" pitchFamily="2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Optima" pitchFamily="2" charset="0"/>
              </a:rPr>
              <a:t>URL: www.maa.org/ebooks</a:t>
            </a:r>
          </a:p>
          <a:p>
            <a:pPr eaLnBrk="1" hangingPunct="1">
              <a:spcBef>
                <a:spcPts val="480"/>
              </a:spcBef>
              <a:buFontTx/>
              <a:buNone/>
              <a:defRPr/>
            </a:pPr>
            <a:endParaRPr lang="en-US" sz="2000" dirty="0" smtClean="0">
              <a:latin typeface="Optima" pitchFamily="2" charset="0"/>
            </a:endParaRPr>
          </a:p>
          <a:p>
            <a:pPr eaLnBrk="1" hangingPunct="1">
              <a:spcBef>
                <a:spcPts val="480"/>
              </a:spcBef>
              <a:defRPr/>
            </a:pPr>
            <a:endParaRPr lang="en-US" sz="2000" dirty="0" smtClean="0">
              <a:latin typeface="Optima" pitchFamily="2" charset="0"/>
            </a:endParaRPr>
          </a:p>
          <a:p>
            <a:pPr marL="342900" lvl="1" indent="-342900" eaLnBrk="1" hangingPunct="1">
              <a:spcBef>
                <a:spcPts val="480"/>
              </a:spcBef>
              <a:buFontTx/>
              <a:buChar char="•"/>
              <a:defRPr/>
            </a:pPr>
            <a:endParaRPr lang="en-US" sz="2000" dirty="0" smtClean="0">
              <a:latin typeface="Optima" pitchFamily="2" charset="0"/>
              <a:cs typeface="+mn-cs"/>
            </a:endParaRPr>
          </a:p>
        </p:txBody>
      </p:sp>
      <p:pic>
        <p:nvPicPr>
          <p:cNvPr id="15364" name="Picture 10" descr="ebookstorebannerhorizonta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953000"/>
            <a:ext cx="490696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en-US" b="1" smtClean="0">
                <a:latin typeface="Optima" pitchFamily="2" charset="0"/>
              </a:rPr>
              <a:t>2010 Publications</a:t>
            </a:r>
            <a:endParaRPr lang="en-US" smtClean="0"/>
          </a:p>
        </p:txBody>
      </p:sp>
      <p:pic>
        <p:nvPicPr>
          <p:cNvPr id="16387" name="Content Placeholder 3" descr="CAN-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200400"/>
            <a:ext cx="9636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4" descr="NTE-7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524000"/>
            <a:ext cx="914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6" descr="ME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9144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7" descr="ICP_cov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524000"/>
            <a:ext cx="914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8" descr="IC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1524000"/>
            <a:ext cx="914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9" descr="ECAfrontcover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800600"/>
            <a:ext cx="9144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0" descr="EHM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3200400"/>
            <a:ext cx="9144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21" descr="CAM-3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3200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2" descr="DOL-4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0" y="3200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3" descr="DOL-43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81200" y="4876800"/>
            <a:ext cx="91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24" descr="COA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9000" y="4876800"/>
            <a:ext cx="9144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25" descr="CAGH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76800" y="48006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Optima"/>
              </a:rPr>
              <a:t>Opportunities for Faculty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5029200" cy="42672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kern="1200" dirty="0" smtClean="0">
                <a:latin typeface="Optima" pitchFamily="2" charset="0"/>
              </a:rPr>
              <a:t>Project </a:t>
            </a:r>
            <a:r>
              <a:rPr lang="en-US" sz="2000" kern="1200" dirty="0" err="1" smtClean="0">
                <a:latin typeface="Optima" pitchFamily="2" charset="0"/>
              </a:rPr>
              <a:t>NExT</a:t>
            </a:r>
            <a:r>
              <a:rPr lang="en-US" sz="2000" kern="1200" dirty="0" smtClean="0">
                <a:latin typeface="Optima" pitchFamily="2" charset="0"/>
              </a:rPr>
              <a:t>: </a:t>
            </a:r>
          </a:p>
          <a:p>
            <a:pPr lvl="1" eaLnBrk="1" hangingPunct="1">
              <a:spcBef>
                <a:spcPts val="475"/>
              </a:spcBef>
              <a:defRPr/>
            </a:pPr>
            <a:r>
              <a:rPr lang="en-US" sz="1800" dirty="0" smtClean="0">
                <a:latin typeface="Optima" pitchFamily="2" charset="0"/>
              </a:rPr>
              <a:t>Over 1250 Fellows and Counting.</a:t>
            </a:r>
          </a:p>
          <a:p>
            <a:pPr lvl="1" eaLnBrk="1" hangingPunct="1">
              <a:spcBef>
                <a:spcPts val="475"/>
              </a:spcBef>
              <a:defRPr/>
            </a:pPr>
            <a:r>
              <a:rPr lang="en-US" sz="1800" dirty="0" smtClean="0">
                <a:latin typeface="Optima" pitchFamily="2" charset="0"/>
              </a:rPr>
              <a:t>Encourage new faculty to apply.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kern="1200" dirty="0" smtClean="0">
              <a:latin typeface="Optima" pitchFamily="2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kern="1200" dirty="0" smtClean="0">
                <a:latin typeface="Optima" pitchFamily="2" charset="0"/>
              </a:rPr>
              <a:t>MAA Professional Enhancement </a:t>
            </a:r>
            <a:r>
              <a:rPr lang="en-US" sz="2000" kern="1200" dirty="0" smtClean="0">
                <a:latin typeface="Optima" pitchFamily="2" charset="0"/>
              </a:rPr>
              <a:t>Program (PREP):</a:t>
            </a:r>
            <a:endParaRPr lang="en-US" sz="2000" kern="1200" dirty="0" smtClean="0">
              <a:latin typeface="Optima" pitchFamily="2" charset="0"/>
            </a:endParaRPr>
          </a:p>
          <a:p>
            <a:pPr lvl="1" eaLnBrk="1" hangingPunct="1">
              <a:spcBef>
                <a:spcPts val="475"/>
              </a:spcBef>
              <a:defRPr/>
            </a:pPr>
            <a:r>
              <a:rPr lang="en-US" sz="1900" dirty="0" smtClean="0">
                <a:latin typeface="Optima" pitchFamily="2" charset="0"/>
              </a:rPr>
              <a:t>NSF funding extends through 2013.</a:t>
            </a:r>
          </a:p>
          <a:p>
            <a:pPr lvl="1" eaLnBrk="1" hangingPunct="1">
              <a:spcBef>
                <a:spcPts val="475"/>
              </a:spcBef>
              <a:defRPr/>
            </a:pPr>
            <a:r>
              <a:rPr lang="en-US" sz="1900" dirty="0" smtClean="0">
                <a:latin typeface="Optima" pitchFamily="2" charset="0"/>
              </a:rPr>
              <a:t>More information at: </a:t>
            </a:r>
            <a:r>
              <a:rPr lang="en-US" sz="1900" dirty="0" smtClean="0">
                <a:latin typeface="Optima" pitchFamily="2" charset="0"/>
                <a:hlinkClick r:id="rId3"/>
              </a:rPr>
              <a:t>www.maa.org/prep</a:t>
            </a:r>
            <a:r>
              <a:rPr lang="en-US" sz="1900" dirty="0" smtClean="0">
                <a:latin typeface="Optima" pitchFamily="2" charset="0"/>
              </a:rPr>
              <a:t>.</a:t>
            </a:r>
          </a:p>
          <a:p>
            <a:pPr lvl="1" eaLnBrk="1" hangingPunct="1">
              <a:spcBef>
                <a:spcPts val="475"/>
              </a:spcBef>
              <a:buFontTx/>
              <a:buNone/>
              <a:defRPr/>
            </a:pPr>
            <a:endParaRPr lang="en-US" sz="1600" dirty="0" smtClean="0">
              <a:latin typeface="Optima" pitchFamily="2" charset="0"/>
            </a:endParaRPr>
          </a:p>
        </p:txBody>
      </p:sp>
      <p:pic>
        <p:nvPicPr>
          <p:cNvPr id="15364" name="Picture 2" descr="http://www.maa.org/FoundMath/09week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447800"/>
            <a:ext cx="306705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077200" cy="41148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</a:rPr>
              <a:t>Almost 400,000 exams taken at all grade levels. College and universities can host contests and strengthen ties with high schools and bright students.</a:t>
            </a:r>
            <a:r>
              <a:rPr lang="en-US" sz="2000" kern="1200" dirty="0" smtClean="0">
                <a:latin typeface="Optima" pitchFamily="2" charset="0"/>
              </a:rPr>
              <a:t> 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</a:rPr>
              <a:t>MAA co-sponsored participation of 2 4-member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sz="1900" kern="1200" dirty="0" smtClean="0">
                <a:latin typeface="Optima" pitchFamily="2" charset="0"/>
              </a:rPr>
              <a:t>	teams of high school girls in the 2010 China Girls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sz="1900" kern="1200" dirty="0" smtClean="0">
                <a:latin typeface="Optima" pitchFamily="2" charset="0"/>
              </a:rPr>
              <a:t>	Math Olympiad held in </a:t>
            </a:r>
            <a:r>
              <a:rPr lang="en-US" sz="1900" dirty="0" smtClean="0">
                <a:latin typeface="Optima"/>
              </a:rPr>
              <a:t>Shijiazhuang</a:t>
            </a:r>
            <a:r>
              <a:rPr lang="en-US" sz="1900" kern="1200" dirty="0" smtClean="0">
                <a:latin typeface="Optima" pitchFamily="2" charset="0"/>
              </a:rPr>
              <a:t>, China,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sz="1900" kern="1200" dirty="0" smtClean="0">
                <a:latin typeface="Optima" pitchFamily="2" charset="0"/>
              </a:rPr>
              <a:t>	August 9-13, 2010.  One team of 4 placed 2</a:t>
            </a:r>
            <a:r>
              <a:rPr lang="en-US" sz="1900" kern="1200" baseline="30000" dirty="0" smtClean="0">
                <a:latin typeface="Optima" pitchFamily="2" charset="0"/>
              </a:rPr>
              <a:t>nd</a:t>
            </a:r>
            <a:r>
              <a:rPr lang="en-US" sz="1900" kern="1200" dirty="0" smtClean="0">
                <a:latin typeface="Optima" pitchFamily="2" charset="0"/>
              </a:rPr>
              <a:t>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sz="1900" kern="1200" dirty="0" smtClean="0">
                <a:latin typeface="Optima" pitchFamily="2" charset="0"/>
              </a:rPr>
              <a:t>	overall. (1 Bronze, 1 Silver, 5 Gold total).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</a:rPr>
              <a:t>2010 International Mathematical </a:t>
            </a:r>
            <a:br>
              <a:rPr lang="en-US" sz="1900" kern="1200" dirty="0" smtClean="0">
                <a:latin typeface="Optima" pitchFamily="2" charset="0"/>
              </a:rPr>
            </a:br>
            <a:r>
              <a:rPr lang="en-US" sz="1900" kern="1200" dirty="0" smtClean="0">
                <a:latin typeface="Optima" pitchFamily="2" charset="0"/>
              </a:rPr>
              <a:t>Olympiad  held in Astana, </a:t>
            </a:r>
            <a:r>
              <a:rPr lang="en-US" sz="1900" kern="1200" dirty="0" smtClean="0">
                <a:latin typeface="Optima" pitchFamily="2" charset="0"/>
              </a:rPr>
              <a:t>Kazakhstan</a:t>
            </a:r>
            <a:r>
              <a:rPr lang="en-US" sz="1900" kern="1200" dirty="0" smtClean="0">
                <a:latin typeface="Optima" pitchFamily="2" charset="0"/>
              </a:rPr>
              <a:t> </a:t>
            </a:r>
            <a:r>
              <a:rPr lang="en-US" sz="1900" kern="1200" dirty="0" smtClean="0">
                <a:latin typeface="Optima" pitchFamily="2" charset="0"/>
              </a:rPr>
              <a:t>the</a:t>
            </a:r>
            <a:r>
              <a:rPr lang="en-US" sz="1900" kern="1200" dirty="0" smtClean="0">
                <a:latin typeface="Optima" pitchFamily="2" charset="0"/>
              </a:rPr>
              <a:t/>
            </a:r>
            <a:br>
              <a:rPr lang="en-US" sz="1900" kern="1200" dirty="0" smtClean="0">
                <a:latin typeface="Optima" pitchFamily="2" charset="0"/>
              </a:rPr>
            </a:br>
            <a:r>
              <a:rPr lang="en-US" sz="1900" kern="1200" dirty="0" smtClean="0">
                <a:latin typeface="Optima" pitchFamily="2" charset="0"/>
              </a:rPr>
              <a:t>U.S. 6-member team placed third in the </a:t>
            </a:r>
            <a:r>
              <a:rPr lang="en-US" sz="1900" kern="1200" dirty="0" smtClean="0">
                <a:latin typeface="Optima" pitchFamily="2" charset="0"/>
              </a:rPr>
              <a:t>world. </a:t>
            </a:r>
            <a:endParaRPr lang="en-US" sz="1900" kern="1200" dirty="0" smtClean="0">
              <a:latin typeface="Optima" pitchFamily="2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sz="1900" kern="1200" dirty="0" smtClean="0">
                <a:latin typeface="Optima" pitchFamily="2" charset="0"/>
              </a:rPr>
              <a:t>	Team members individually won </a:t>
            </a:r>
            <a:r>
              <a:rPr lang="en-US" sz="1900" kern="1200" dirty="0" smtClean="0">
                <a:latin typeface="Optima" pitchFamily="2" charset="0"/>
              </a:rPr>
              <a:t>3 silver </a:t>
            </a:r>
            <a:endParaRPr lang="en-US" sz="1900" kern="1200" dirty="0" smtClean="0">
              <a:latin typeface="Optima" pitchFamily="2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sz="1900" kern="1200" dirty="0" smtClean="0">
                <a:latin typeface="Optima" pitchFamily="2" charset="0"/>
              </a:rPr>
              <a:t>	</a:t>
            </a:r>
            <a:r>
              <a:rPr lang="en-US" sz="1900" kern="1200" dirty="0" smtClean="0">
                <a:latin typeface="Optima" pitchFamily="2" charset="0"/>
              </a:rPr>
              <a:t>medals and 3 </a:t>
            </a:r>
            <a:r>
              <a:rPr lang="en-US" sz="1900" kern="1200" dirty="0" smtClean="0">
                <a:latin typeface="Optima" pitchFamily="2" charset="0"/>
              </a:rPr>
              <a:t>gold medals.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050" kern="1200" dirty="0" smtClean="0">
              <a:latin typeface="Optima" pitchFamily="2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900" kern="1200" dirty="0" smtClean="0">
                <a:latin typeface="Optima" pitchFamily="2" charset="0"/>
              </a:rPr>
              <a:t>More information at</a:t>
            </a:r>
            <a:r>
              <a:rPr lang="en-US" sz="1900" kern="1200" dirty="0" smtClean="0">
                <a:latin typeface="Optima" pitchFamily="2" charset="0"/>
              </a:rPr>
              <a:t>: http</a:t>
            </a:r>
            <a:r>
              <a:rPr lang="en-US" sz="1900" kern="1200" dirty="0" smtClean="0">
                <a:latin typeface="Optima" pitchFamily="2" charset="0"/>
              </a:rPr>
              <a:t>://amc.maa.org</a:t>
            </a:r>
          </a:p>
          <a:p>
            <a:pPr>
              <a:buFontTx/>
              <a:buNone/>
              <a:defRPr/>
            </a:pPr>
            <a:endParaRPr lang="en-US" sz="2000" kern="1200" dirty="0" smtClean="0">
              <a:latin typeface="Optima" pitchFamily="2" charset="0"/>
            </a:endParaRPr>
          </a:p>
        </p:txBody>
      </p:sp>
      <p:sp>
        <p:nvSpPr>
          <p:cNvPr id="5" name="Rectangle 21"/>
          <p:cNvSpPr txBox="1">
            <a:spLocks noChangeArrowheads="1"/>
          </p:cNvSpPr>
          <p:nvPr/>
        </p:nvSpPr>
        <p:spPr bwMode="auto">
          <a:xfrm>
            <a:off x="6096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kern="0" dirty="0">
                <a:solidFill>
                  <a:schemeClr val="tx2"/>
                </a:solidFill>
                <a:latin typeface="Optima" pitchFamily="2" charset="0"/>
                <a:ea typeface="+mj-ea"/>
                <a:cs typeface="+mj-cs"/>
              </a:rPr>
              <a:t>American Math Competitions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4" name="Picture 5" descr="2010CGM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057400"/>
            <a:ext cx="24098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IMG_0852-IMOteam-Medal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495800"/>
            <a:ext cx="2819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1"/>
          <p:cNvSpPr txBox="1">
            <a:spLocks noChangeArrowheads="1"/>
          </p:cNvSpPr>
          <p:nvPr/>
        </p:nvSpPr>
        <p:spPr bwMode="auto">
          <a:xfrm>
            <a:off x="5334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kern="0" dirty="0">
                <a:solidFill>
                  <a:schemeClr val="tx2"/>
                </a:solidFill>
                <a:latin typeface="Optima" pitchFamily="2" charset="0"/>
                <a:ea typeface="+mj-ea"/>
                <a:cs typeface="+mj-cs"/>
              </a:rPr>
              <a:t>Outreach Programs for Students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800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Tensor Grants for Women in Mathematics. Deadline: February 12.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Tensor – SUMMA Grants: Strengthening Underrepresented Minority Mathematics Achievement. Deadline: February 12. 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err="1" smtClean="0">
                <a:latin typeface="Optima" pitchFamily="2" charset="0"/>
                <a:ea typeface="+mn-ea"/>
              </a:rPr>
              <a:t>Dolciani</a:t>
            </a:r>
            <a:r>
              <a:rPr lang="en-US" sz="1900" b="0" dirty="0" smtClean="0">
                <a:latin typeface="Optima" pitchFamily="2" charset="0"/>
                <a:ea typeface="+mn-ea"/>
              </a:rPr>
              <a:t> Mathematics Enrichment Grant (DMEG) program. Deadline: February 12.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National Research Experiences for Undergraduates Program to broaden participation in the mathematical sciences. Deadline: February 25.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Regional Undergraduate Mathematics Conferences. Proposals requested by May 15 for following academic year.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If you missed these submissions, look for solicitations again in Fall 2011 for 2012 funding. More information on the “Funding Opportunities” page at </a:t>
            </a:r>
            <a:r>
              <a:rPr lang="en-US" sz="1900" b="0" dirty="0" smtClean="0">
                <a:latin typeface="Optima" pitchFamily="2" charset="0"/>
                <a:ea typeface="+mn-ea"/>
                <a:hlinkClick r:id="rId3"/>
              </a:rPr>
              <a:t>www.maa.org</a:t>
            </a:r>
            <a:r>
              <a:rPr lang="en-US" sz="1900" b="0" dirty="0" smtClean="0">
                <a:latin typeface="Optima" pitchFamily="2" charset="0"/>
                <a:ea typeface="+mn-ea"/>
              </a:rPr>
              <a:t>.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000" b="0" kern="0" dirty="0">
              <a:latin typeface="Optima" pitchFamily="2" charset="0"/>
              <a:ea typeface="+mn-ea"/>
            </a:endParaRPr>
          </a:p>
          <a:p>
            <a:pPr eaLnBrk="0" hangingPunct="0">
              <a:defRPr/>
            </a:pPr>
            <a:r>
              <a:rPr lang="en-US" sz="2000" dirty="0">
                <a:ea typeface="ＭＳ Ｐゴシック" pitchFamily="16" charset="-128"/>
              </a:rPr>
              <a:t> 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0" kern="0" dirty="0">
              <a:latin typeface="Optima" pitchFamily="2" charset="0"/>
              <a:ea typeface="+mn-ea"/>
              <a:hlinkClick r:id="rId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1"/>
          <p:cNvSpPr txBox="1">
            <a:spLocks noChangeArrowheads="1"/>
          </p:cNvSpPr>
          <p:nvPr/>
        </p:nvSpPr>
        <p:spPr bwMode="auto">
          <a:xfrm>
            <a:off x="5334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kern="0" dirty="0">
                <a:solidFill>
                  <a:schemeClr val="tx2"/>
                </a:solidFill>
                <a:latin typeface="Optima" pitchFamily="2" charset="0"/>
                <a:ea typeface="+mj-ea"/>
                <a:cs typeface="+mj-cs"/>
              </a:rPr>
              <a:t>Public Policy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8001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Optima" pitchFamily="2" charset="0"/>
                <a:ea typeface="+mn-ea"/>
              </a:rPr>
              <a:t>December 2010:  America COMPETES is reauthorized, includes strong support for STEM research and education. 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Optima" pitchFamily="2" charset="0"/>
                <a:ea typeface="+mn-ea"/>
              </a:rPr>
              <a:t>February </a:t>
            </a:r>
            <a:r>
              <a:rPr lang="en-US" sz="2000" b="0" dirty="0">
                <a:latin typeface="Optima" pitchFamily="2" charset="0"/>
                <a:ea typeface="+mn-ea"/>
              </a:rPr>
              <a:t>2011: Federal budget for fiscal year 2012 (beginning October 2011) to be released. NSF budget presentation information will be online.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Optima" pitchFamily="2" charset="0"/>
                <a:ea typeface="+mn-ea"/>
              </a:rPr>
              <a:t>The </a:t>
            </a:r>
            <a:r>
              <a:rPr lang="en-US" sz="2000" b="0" dirty="0">
                <a:latin typeface="Optima" pitchFamily="2" charset="0"/>
                <a:ea typeface="+mn-ea"/>
              </a:rPr>
              <a:t>President’s Council of Advisors on Science and Technology (PCAST) announced a new committee to study undergraduate STEM education in late 2010. MAA reaches out to committee to provide input.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Optima" pitchFamily="2" charset="0"/>
                <a:ea typeface="+mn-ea"/>
              </a:rPr>
              <a:t>More </a:t>
            </a:r>
            <a:r>
              <a:rPr lang="en-US" sz="2000" b="0" dirty="0">
                <a:latin typeface="Optima" pitchFamily="2" charset="0"/>
                <a:ea typeface="+mn-ea"/>
              </a:rPr>
              <a:t>information at: </a:t>
            </a:r>
            <a:r>
              <a:rPr lang="en-US" sz="2000" b="0" dirty="0">
                <a:latin typeface="Optima" pitchFamily="2" charset="0"/>
                <a:ea typeface="+mn-ea"/>
                <a:hlinkClick r:id="rId3"/>
              </a:rPr>
              <a:t>http://www.maa.org/sciencepolicy</a:t>
            </a:r>
            <a:r>
              <a:rPr lang="en-US" sz="2000" b="0" dirty="0">
                <a:latin typeface="Optima" pitchFamily="2" charset="0"/>
                <a:ea typeface="+mn-ea"/>
              </a:rPr>
              <a:t/>
            </a:r>
            <a:br>
              <a:rPr lang="en-US" sz="2000" b="0" dirty="0">
                <a:latin typeface="Optima" pitchFamily="2" charset="0"/>
                <a:ea typeface="+mn-ea"/>
              </a:rPr>
            </a:br>
            <a:endParaRPr lang="en-US" sz="2000" b="0" dirty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000" b="0" dirty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0" kern="0" dirty="0">
              <a:latin typeface="Optima" pitchFamily="2" charset="0"/>
              <a:ea typeface="+mn-ea"/>
            </a:endParaRPr>
          </a:p>
          <a:p>
            <a:pPr eaLnBrk="0" hangingPunct="0">
              <a:defRPr/>
            </a:pPr>
            <a:r>
              <a:rPr lang="en-US" sz="2000" dirty="0">
                <a:ea typeface="ＭＳ Ｐゴシック" pitchFamily="16" charset="-128"/>
              </a:rPr>
              <a:t> 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0" kern="0" dirty="0">
              <a:latin typeface="Optima" pitchFamily="2" charset="0"/>
              <a:ea typeface="+mn-ea"/>
              <a:hlinkClick r:id="rId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1"/>
          <p:cNvSpPr txBox="1">
            <a:spLocks noChangeArrowheads="1"/>
          </p:cNvSpPr>
          <p:nvPr/>
        </p:nvSpPr>
        <p:spPr bwMode="auto">
          <a:xfrm>
            <a:off x="5334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kern="0" dirty="0">
                <a:solidFill>
                  <a:schemeClr val="tx2"/>
                </a:solidFill>
                <a:latin typeface="Optima" pitchFamily="2" charset="0"/>
                <a:ea typeface="+mj-ea"/>
                <a:cs typeface="+mj-cs"/>
              </a:rPr>
              <a:t>Periodicals and Communications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800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>
                <a:latin typeface="Optima" pitchFamily="2" charset="0"/>
                <a:ea typeface="+mn-ea"/>
              </a:rPr>
              <a:t>Scott Chapman of Sam Houston State University is now Editor-Elect of the </a:t>
            </a:r>
            <a:r>
              <a:rPr lang="en-US" sz="1900" b="0" i="1" dirty="0">
                <a:latin typeface="Optima" pitchFamily="2" charset="0"/>
                <a:ea typeface="+mn-ea"/>
              </a:rPr>
              <a:t>American Mathematical Monthly</a:t>
            </a:r>
            <a:r>
              <a:rPr lang="en-US" sz="1900" b="0" dirty="0">
                <a:latin typeface="Optima" pitchFamily="2" charset="0"/>
                <a:ea typeface="+mn-ea"/>
              </a:rPr>
              <a:t>. 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The </a:t>
            </a:r>
            <a:r>
              <a:rPr lang="en-US" sz="1900" b="0" i="1" dirty="0">
                <a:latin typeface="Optima" pitchFamily="2" charset="0"/>
                <a:ea typeface="+mn-ea"/>
              </a:rPr>
              <a:t>Monthly</a:t>
            </a:r>
            <a:r>
              <a:rPr lang="en-US" sz="1900" b="0" dirty="0">
                <a:latin typeface="Optima" pitchFamily="2" charset="0"/>
                <a:ea typeface="+mn-ea"/>
              </a:rPr>
              <a:t> has a new online manuscript submission system and revised submission guidelines. 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Current </a:t>
            </a:r>
            <a:r>
              <a:rPr lang="en-US" sz="1900" b="0" dirty="0">
                <a:latin typeface="Optima" pitchFamily="2" charset="0"/>
                <a:ea typeface="+mn-ea"/>
              </a:rPr>
              <a:t>issues of the </a:t>
            </a:r>
            <a:r>
              <a:rPr lang="en-US" sz="1900" b="0" i="1" dirty="0">
                <a:latin typeface="Optima" pitchFamily="2" charset="0"/>
                <a:ea typeface="+mn-ea"/>
              </a:rPr>
              <a:t>Monthly</a:t>
            </a:r>
            <a:r>
              <a:rPr lang="en-US" sz="1900" b="0" dirty="0">
                <a:latin typeface="Optima" pitchFamily="2" charset="0"/>
                <a:ea typeface="+mn-ea"/>
              </a:rPr>
              <a:t>, </a:t>
            </a:r>
            <a:r>
              <a:rPr lang="en-US" sz="1900" b="0" i="1" dirty="0">
                <a:latin typeface="Optima" pitchFamily="2" charset="0"/>
                <a:ea typeface="+mn-ea"/>
              </a:rPr>
              <a:t>Mathematics Magazine</a:t>
            </a:r>
            <a:r>
              <a:rPr lang="en-US" sz="1900" b="0" dirty="0">
                <a:latin typeface="Optima" pitchFamily="2" charset="0"/>
                <a:ea typeface="+mn-ea"/>
              </a:rPr>
              <a:t>, and the </a:t>
            </a:r>
            <a:r>
              <a:rPr lang="en-US" sz="1900" b="0" i="1" dirty="0">
                <a:latin typeface="Optima" pitchFamily="2" charset="0"/>
                <a:ea typeface="+mn-ea"/>
              </a:rPr>
              <a:t>College Mathematics Journal</a:t>
            </a:r>
            <a:r>
              <a:rPr lang="en-US" sz="1900" b="0" dirty="0">
                <a:latin typeface="Optima" pitchFamily="2" charset="0"/>
                <a:ea typeface="+mn-ea"/>
              </a:rPr>
              <a:t>, along with </a:t>
            </a:r>
            <a:r>
              <a:rPr lang="en-US" sz="1900" b="0" i="1" dirty="0">
                <a:latin typeface="Optima" pitchFamily="2" charset="0"/>
                <a:ea typeface="+mn-ea"/>
              </a:rPr>
              <a:t>Math Horizons</a:t>
            </a:r>
            <a:r>
              <a:rPr lang="en-US" sz="1900" b="0" dirty="0">
                <a:latin typeface="Optima" pitchFamily="2" charset="0"/>
                <a:ea typeface="+mn-ea"/>
              </a:rPr>
              <a:t>, are now available electronically to libraries via JSTOR. </a:t>
            </a:r>
            <a:r>
              <a:rPr lang="en-US" sz="1900" b="0" dirty="0">
                <a:solidFill>
                  <a:srgbClr val="C00000"/>
                </a:solidFill>
                <a:latin typeface="Optima" pitchFamily="2" charset="0"/>
                <a:ea typeface="+mn-ea"/>
              </a:rPr>
              <a:t>Make sure your libraries subscribe to all four publications!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All </a:t>
            </a:r>
            <a:r>
              <a:rPr lang="en-US" sz="1900" b="0" dirty="0">
                <a:latin typeface="Optima" pitchFamily="2" charset="0"/>
                <a:ea typeface="+mn-ea"/>
              </a:rPr>
              <a:t>back issues of </a:t>
            </a:r>
            <a:r>
              <a:rPr lang="en-US" sz="1900" b="0" i="1" dirty="0">
                <a:latin typeface="Optima" pitchFamily="2" charset="0"/>
                <a:ea typeface="+mn-ea"/>
              </a:rPr>
              <a:t>Math Horizons</a:t>
            </a:r>
            <a:r>
              <a:rPr lang="en-US" sz="1900" b="0" dirty="0">
                <a:latin typeface="Optima" pitchFamily="2" charset="0"/>
                <a:ea typeface="+mn-ea"/>
              </a:rPr>
              <a:t> are now in the JSTOR collection. 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Ivars </a:t>
            </a:r>
            <a:r>
              <a:rPr lang="en-US" sz="1900" b="0" dirty="0">
                <a:latin typeface="Optima" pitchFamily="2" charset="0"/>
                <a:ea typeface="+mn-ea"/>
              </a:rPr>
              <a:t>Peterson has taken over as Editor of </a:t>
            </a:r>
            <a:r>
              <a:rPr lang="en-US" sz="1900" b="0" i="1" dirty="0">
                <a:latin typeface="Optima" pitchFamily="2" charset="0"/>
                <a:ea typeface="+mn-ea"/>
              </a:rPr>
              <a:t>MAA FOCUS</a:t>
            </a:r>
            <a:r>
              <a:rPr lang="en-US" sz="1900" b="0" dirty="0">
                <a:latin typeface="Optima" pitchFamily="2" charset="0"/>
                <a:ea typeface="+mn-ea"/>
              </a:rPr>
              <a:t>, with Lois Baron as Managing Editor.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050" b="0" dirty="0" smtClean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900" b="0" dirty="0" smtClean="0">
                <a:latin typeface="Optima" pitchFamily="2" charset="0"/>
                <a:ea typeface="+mn-ea"/>
              </a:rPr>
              <a:t>Subscribers </a:t>
            </a:r>
            <a:r>
              <a:rPr lang="en-US" sz="1900" b="0" dirty="0">
                <a:latin typeface="Optima" pitchFamily="2" charset="0"/>
                <a:ea typeface="+mn-ea"/>
              </a:rPr>
              <a:t>(print and electronic) receive email alerts whenever new issues become available.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1"/>
          <p:cNvSpPr txBox="1">
            <a:spLocks noChangeArrowheads="1"/>
          </p:cNvSpPr>
          <p:nvPr/>
        </p:nvSpPr>
        <p:spPr bwMode="auto">
          <a:xfrm>
            <a:off x="5334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kern="0" dirty="0">
                <a:solidFill>
                  <a:schemeClr val="tx2"/>
                </a:solidFill>
                <a:latin typeface="Optima" pitchFamily="2" charset="0"/>
                <a:ea typeface="+mj-ea"/>
                <a:cs typeface="+mj-cs"/>
              </a:rPr>
              <a:t>Periodicals and Communications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800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Optima" pitchFamily="2" charset="0"/>
                <a:ea typeface="ＭＳ Ｐゴシック" pitchFamily="16" charset="-128"/>
              </a:rPr>
              <a:t>Look for MAA on Twitter, </a:t>
            </a:r>
            <a:r>
              <a:rPr lang="en-US" sz="2000" b="0" dirty="0" err="1">
                <a:latin typeface="Optima" pitchFamily="2" charset="0"/>
                <a:ea typeface="ＭＳ Ｐゴシック" pitchFamily="16" charset="-128"/>
              </a:rPr>
              <a:t>Facebook</a:t>
            </a:r>
            <a:r>
              <a:rPr lang="en-US" sz="2000" b="0" dirty="0">
                <a:latin typeface="Optima" pitchFamily="2" charset="0"/>
                <a:ea typeface="ＭＳ Ｐゴシック" pitchFamily="16" charset="-128"/>
              </a:rPr>
              <a:t>, YouTube, LinkedIn, and in the blogs MAA </a:t>
            </a:r>
            <a:r>
              <a:rPr lang="en-US" sz="2000" b="0" dirty="0" err="1">
                <a:latin typeface="Optima" pitchFamily="2" charset="0"/>
                <a:ea typeface="ＭＳ Ｐゴシック" pitchFamily="16" charset="-128"/>
              </a:rPr>
              <a:t>MinuteMath</a:t>
            </a:r>
            <a:r>
              <a:rPr lang="en-US" sz="2000" b="0" dirty="0">
                <a:latin typeface="Optima" pitchFamily="2" charset="0"/>
                <a:ea typeface="ＭＳ Ｐゴシック" pitchFamily="16" charset="-128"/>
              </a:rPr>
              <a:t>, MAA </a:t>
            </a:r>
            <a:r>
              <a:rPr lang="en-US" sz="2000" b="0" dirty="0" err="1">
                <a:latin typeface="Optima" pitchFamily="2" charset="0"/>
                <a:ea typeface="ＭＳ Ｐゴシック" pitchFamily="16" charset="-128"/>
              </a:rPr>
              <a:t>NumberADay</a:t>
            </a:r>
            <a:r>
              <a:rPr lang="en-US" sz="2000" b="0" dirty="0">
                <a:latin typeface="Optima" pitchFamily="2" charset="0"/>
                <a:ea typeface="ＭＳ Ｐゴシック" pitchFamily="16" charset="-128"/>
              </a:rPr>
              <a:t>, Aftermath.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2000" b="0" dirty="0" smtClean="0">
              <a:latin typeface="Optima" pitchFamily="2" charset="0"/>
              <a:ea typeface="ＭＳ Ｐゴシック" pitchFamily="16" charset="-128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Optima" pitchFamily="2" charset="0"/>
                <a:ea typeface="ＭＳ Ｐゴシック" pitchFamily="16" charset="-128"/>
              </a:rPr>
              <a:t>New </a:t>
            </a:r>
            <a:r>
              <a:rPr lang="en-US" sz="2000" b="0" dirty="0">
                <a:latin typeface="Optima" pitchFamily="2" charset="0"/>
                <a:ea typeface="ＭＳ Ｐゴシック" pitchFamily="16" charset="-128"/>
              </a:rPr>
              <a:t>MAA history pages on the MAA website.</a:t>
            </a: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2000" b="0" dirty="0" smtClean="0">
              <a:latin typeface="Optima" pitchFamily="2" charset="0"/>
              <a:ea typeface="ＭＳ Ｐゴシック" pitchFamily="16" charset="-128"/>
            </a:endParaRPr>
          </a:p>
          <a:p>
            <a:pPr marL="342900" indent="-3429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b="0" dirty="0" smtClean="0">
                <a:latin typeface="Optima" pitchFamily="2" charset="0"/>
                <a:ea typeface="ＭＳ Ｐゴシック" pitchFamily="16" charset="-128"/>
              </a:rPr>
              <a:t>Watch </a:t>
            </a:r>
            <a:r>
              <a:rPr lang="en-US" sz="2000" b="0" dirty="0">
                <a:latin typeface="Optima" pitchFamily="2" charset="0"/>
                <a:ea typeface="ＭＳ Ｐゴシック" pitchFamily="16" charset="-128"/>
              </a:rPr>
              <a:t>for new </a:t>
            </a:r>
            <a:r>
              <a:rPr lang="en-US" sz="2000" b="0" dirty="0" err="1">
                <a:latin typeface="Optima" pitchFamily="2" charset="0"/>
                <a:ea typeface="ＭＳ Ｐゴシック" pitchFamily="16" charset="-128"/>
              </a:rPr>
              <a:t>MathDL</a:t>
            </a:r>
            <a:r>
              <a:rPr lang="en-US" sz="2000" b="0" dirty="0">
                <a:latin typeface="Optima" pitchFamily="2" charset="0"/>
                <a:ea typeface="ＭＳ Ｐゴシック" pitchFamily="16" charset="-128"/>
              </a:rPr>
              <a:t> features, including Course Communities for Undergraduate Mathematics, which focuses on one-variable calculus and differential equations; and a component devoted to Mathematical  Communication.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000" b="0" dirty="0">
              <a:latin typeface="Optima" pitchFamily="2" charset="0"/>
              <a:ea typeface="ＭＳ Ｐゴシック" pitchFamily="16" charset="-128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000" b="0" dirty="0">
              <a:latin typeface="Optima" pitchFamily="2" charset="0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000" b="0" dirty="0">
              <a:latin typeface="Optima" pitchFamily="2" charset="0"/>
              <a:ea typeface="+mn-ea"/>
              <a:hlinkClick r:id="rId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D6ECFE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8F4FE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3106</TotalTime>
  <Words>853</Words>
  <Application>Microsoft Office PowerPoint</Application>
  <PresentationFormat>On-screen Show (4:3)</PresentationFormat>
  <Paragraphs>193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Optima</vt:lpstr>
      <vt:lpstr>ＭＳ Ｐゴシック</vt:lpstr>
      <vt:lpstr>Blank Presentation</vt:lpstr>
      <vt:lpstr>      Mathematical Association of America  Highlights 2010 and Preview 2011  Presentation for Section Governors  Winter / Spring 2011</vt:lpstr>
      <vt:lpstr>Publications</vt:lpstr>
      <vt:lpstr>2010 Publications</vt:lpstr>
      <vt:lpstr>Opportunities for Faculty</vt:lpstr>
      <vt:lpstr>Slide 5</vt:lpstr>
      <vt:lpstr>Slide 6</vt:lpstr>
      <vt:lpstr>Slide 7</vt:lpstr>
      <vt:lpstr>Slide 8</vt:lpstr>
      <vt:lpstr>Slide 9</vt:lpstr>
      <vt:lpstr>Strategic Planning</vt:lpstr>
      <vt:lpstr>Financials</vt:lpstr>
      <vt:lpstr>Financials</vt:lpstr>
      <vt:lpstr>Membership and Marketing</vt:lpstr>
      <vt:lpstr>Development and Fundraising</vt:lpstr>
      <vt:lpstr>Meetings</vt:lpstr>
      <vt:lpstr>Upcoming Events</vt:lpstr>
      <vt:lpstr>      Mathematical Association of America </vt:lpstr>
    </vt:vector>
  </TitlesOfParts>
  <Company>MAA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books from the Mathematical Association of America</dc:title>
  <dc:creator>Jessica Azerrad</dc:creator>
  <cp:lastModifiedBy>Susan Kennedy</cp:lastModifiedBy>
  <cp:revision>249</cp:revision>
  <dcterms:created xsi:type="dcterms:W3CDTF">2007-01-26T20:48:29Z</dcterms:created>
  <dcterms:modified xsi:type="dcterms:W3CDTF">2011-02-10T20:16:50Z</dcterms:modified>
</cp:coreProperties>
</file>